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8" r:id="rId4"/>
    <p:sldId id="269" r:id="rId5"/>
    <p:sldId id="270" r:id="rId6"/>
    <p:sldId id="258" r:id="rId7"/>
    <p:sldId id="259" r:id="rId8"/>
    <p:sldId id="271" r:id="rId9"/>
    <p:sldId id="272" r:id="rId10"/>
    <p:sldId id="273" r:id="rId11"/>
    <p:sldId id="262" r:id="rId12"/>
    <p:sldId id="266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7"/>
    <p:restoredTop sz="94671"/>
  </p:normalViewPr>
  <p:slideViewPr>
    <p:cSldViewPr snapToGrid="0" snapToObjects="1">
      <p:cViewPr>
        <p:scale>
          <a:sx n="80" d="100"/>
          <a:sy n="80" d="100"/>
        </p:scale>
        <p:origin x="88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84E15-8BF0-D545-9418-DF29372F58C4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0F8E5-8D0D-F64B-8645-5BEAE027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9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F8E5-8D0D-F64B-8645-5BEAE0271D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2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D95A5-62C1-EA4B-91EA-6601773D7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DBAEE-2E82-944C-B072-335EF5FE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752A3-08B2-A249-A82C-59216A1E8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7EB7-D501-E047-9EB9-4322094D494B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D97AF-E588-3045-BAC3-EFE5FB11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1BFD4-D470-B749-BF44-CC7C2729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EDAA-B888-9647-A864-4D71D6893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45AD0-F6CD-9143-A223-61228048A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9400-B58C-C346-AECA-C65BF7F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619A-6E74-894C-8C8E-7C2C441716DB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639D7-2CE6-1F4F-A471-BE914D5D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040C-37A3-0F47-BD68-240D57D9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68EDC-42FD-F748-83B0-67F448EB4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F786D-17C7-D24A-99DE-86EDAAF8B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9A99-A322-D646-AC85-B1255EA2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7B53D-C218-A244-BB3E-9D96FDF876B6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70D1D-4DF0-3D48-90F5-51B30BC1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B31CC-64FD-6C4C-9AC1-DD4A9ED3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71D9-191F-B341-9A94-10622A27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7912C-5C36-4F47-A184-96C292FB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F332A-6BE2-4642-BB51-721A6517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8BDBA-06B6-5C44-8DB9-4002303CB272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525C-31D8-034E-8BF9-3EEE0125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7690-F542-B044-8E6C-90037E0D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1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A9E5-01CA-034A-B755-4000B700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62462-0A60-984D-B15B-D95D097A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0420E-DBEE-8148-A907-3FDCCEEE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7BB2-270D-3748-880B-6EF17B1538C6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C014F-B193-9A4E-A4EB-ADE3E90C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2614E-DF34-4E4B-800B-0C1DA4B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5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DAA4-9788-CA49-AF08-91890DCF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6B27-8999-C94C-8C0F-608E0372E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17E49-3CEB-834F-8F66-20B794402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A508C-7BBE-CD44-89B2-CA2A6DEC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725-4C95-B243-BA37-84553A2DD85B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3BDB9-0014-C740-B467-A374FECE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6249-C696-A140-9178-FEAAC18D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01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19BF1-35E1-C14F-BBB7-ECD2406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72E8D-D0C5-EA43-A8E8-42295261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AC0F5-25D6-844D-BE61-A465A983E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C2BBA-8016-494F-BF5D-7A1D258BE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A49EF-348F-C647-8F40-51DAF1366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D2BDD-75E0-084E-ADEB-9CAD8D08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B46B-A731-0D4C-99DF-AAA8FC488EB8}" type="datetime1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927D79-A5FF-1C42-AD9A-8EBA1C21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7E4BF-5B19-A34D-8A9E-0F7FEA9F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3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E772-6CE6-0348-AA61-4830A746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29AD8-A788-2F45-AA54-B2133DE7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B226-101B-C740-B3CB-CDFC5CC0E89C}" type="datetime1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2C20C-18F6-C44D-B5CE-3CA46527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6EF3-DEDD-364B-B84C-88EDE49D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5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4FF95-DEDC-2543-948C-91B51A40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15B0-4B1F-EB46-AC43-4E94A4DC1BC5}" type="datetime1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35E0-A529-8F48-9518-6B9BD8AF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5D3B0-C269-4942-B30D-641E2F9F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4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43C7-9670-3E46-B93E-05C4E34C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8192-3DDE-BE47-8BC9-FC6AF909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1051E-739A-AE41-AAD0-921BA62FE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683F0-52C4-A948-AAD5-DFB2898D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72EC-B187-384F-AC93-2220AE040859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D5575-EECF-E242-A253-B8CB85DC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DBD99-64F6-F34F-8AB9-A70DD940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2D2B-C2C0-1348-AFED-962A0568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567E4-AD03-E84E-AC4E-54AD5EBC5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755EC-FEEE-6445-B3BC-08194CB7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2C67-EC23-AF4E-A943-59B18567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4B6E-9307-0E4F-A6A7-3C30818B5581}" type="datetime1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F4695-9E7A-3C4A-B430-36F4E5C6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358AE-46BC-024F-9D5C-D76315D0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9E309-B824-6E4C-A39F-DFEABC6A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B834E-94AB-0E47-BD91-8DF61B97A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7165E-7145-6A45-9B91-36E5F421C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6231-C142-F044-8982-BB7356A80291}" type="datetime1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641C-A70E-F14E-B257-8BFBE9B25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48EE5-DFCC-DF40-8F66-C8FDE75A7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1DEDF-C3D6-1D4E-A36A-B9345CF6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9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2D9C-951C-BA4C-8E0A-E01B9409C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25" y="352238"/>
            <a:ext cx="10973734" cy="190017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  <a:cs typeface="Calibri" panose="020F0502020204030204" pitchFamily="34" charset="0"/>
              </a:rPr>
              <a:t>Persistence of soil respiration legacies induced by temporally repackaged summer rainfall in Sonoran Desert grasslands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2120C-4467-B942-A5DE-48E54798F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7176" y="2261033"/>
            <a:ext cx="1857632" cy="463335"/>
          </a:xfrm>
        </p:spPr>
        <p:txBody>
          <a:bodyPr>
            <a:noAutofit/>
          </a:bodyPr>
          <a:lstStyle/>
          <a:p>
            <a:r>
              <a:rPr lang="en-US" sz="2600" dirty="0"/>
              <a:t>Jacob Blais</a:t>
            </a:r>
            <a:r>
              <a:rPr lang="en-US" sz="2600" baseline="30000" dirty="0"/>
              <a:t>1</a:t>
            </a: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679E-B780-1142-B11F-A5E9703437B6}"/>
              </a:ext>
            </a:extLst>
          </p:cNvPr>
          <p:cNvSpPr txBox="1"/>
          <p:nvPr/>
        </p:nvSpPr>
        <p:spPr>
          <a:xfrm>
            <a:off x="4168338" y="2693168"/>
            <a:ext cx="3855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Mentor: Nathan Pierce</a:t>
            </a:r>
            <a:r>
              <a:rPr lang="en-US" sz="2400" baseline="30000" dirty="0"/>
              <a:t>1,2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94CE8-8A73-9A43-B27C-CE21A42D04A5}"/>
              </a:ext>
            </a:extLst>
          </p:cNvPr>
          <p:cNvSpPr txBox="1"/>
          <p:nvPr/>
        </p:nvSpPr>
        <p:spPr>
          <a:xfrm>
            <a:off x="-38353" y="3323280"/>
            <a:ext cx="122686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Co-authors: Nathan Pierce</a:t>
            </a:r>
            <a:r>
              <a:rPr lang="en-US" sz="1700" baseline="30000" dirty="0"/>
              <a:t>1,2</a:t>
            </a:r>
            <a:r>
              <a:rPr lang="en-US" sz="1700" dirty="0"/>
              <a:t>,  Matthew Roby</a:t>
            </a:r>
            <a:r>
              <a:rPr lang="en-US" sz="1700" baseline="30000" dirty="0"/>
              <a:t>1,2,3</a:t>
            </a:r>
            <a:r>
              <a:rPr lang="en-US" sz="1700" dirty="0"/>
              <a:t>,  Anastasia Makhnykina</a:t>
            </a:r>
            <a:r>
              <a:rPr lang="en-US" sz="1700" baseline="30000" dirty="0"/>
              <a:t>1,4,5</a:t>
            </a:r>
            <a:r>
              <a:rPr lang="en-US" sz="1700" dirty="0"/>
              <a:t>,  Daniel Potts</a:t>
            </a:r>
            <a:r>
              <a:rPr lang="en-US" sz="1700" baseline="30000" dirty="0"/>
              <a:t>6</a:t>
            </a:r>
            <a:r>
              <a:rPr lang="en-US" sz="1700" dirty="0"/>
              <a:t>,  William Smith</a:t>
            </a:r>
            <a:r>
              <a:rPr lang="en-US" sz="1700" baseline="30000" dirty="0"/>
              <a:t>1</a:t>
            </a:r>
            <a:r>
              <a:rPr lang="en-US" sz="1700" dirty="0"/>
              <a:t>,  and Joel Biederman</a:t>
            </a:r>
            <a:r>
              <a:rPr lang="en-US" sz="1700" baseline="30000" dirty="0"/>
              <a:t>1,2</a:t>
            </a:r>
            <a:endParaRPr lang="en-US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82587-EEE9-3242-B530-6CC6C2C5612F}"/>
              </a:ext>
            </a:extLst>
          </p:cNvPr>
          <p:cNvSpPr txBox="1"/>
          <p:nvPr/>
        </p:nvSpPr>
        <p:spPr>
          <a:xfrm>
            <a:off x="246284" y="3683740"/>
            <a:ext cx="1169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1</a:t>
            </a:r>
            <a:r>
              <a:rPr lang="en-US" sz="1400" dirty="0"/>
              <a:t>School of Natural Resources and the Environment, UA  </a:t>
            </a:r>
            <a:r>
              <a:rPr lang="en-US" sz="1400" baseline="30000" dirty="0"/>
              <a:t>2</a:t>
            </a:r>
            <a:r>
              <a:rPr lang="en-US" sz="1400" dirty="0"/>
              <a:t>Southwest Watershed Research Center, USDA-ARS  </a:t>
            </a:r>
            <a:r>
              <a:rPr lang="en-US" sz="1400" baseline="30000" dirty="0"/>
              <a:t>3</a:t>
            </a:r>
            <a:r>
              <a:rPr lang="en-US" sz="1400" dirty="0"/>
              <a:t>Sustainable Agricultural Water Systems, USDA-ARS  </a:t>
            </a:r>
            <a:r>
              <a:rPr lang="en-US" sz="1400" baseline="30000" dirty="0"/>
              <a:t>4</a:t>
            </a:r>
            <a:r>
              <a:rPr lang="en-US" sz="1400" dirty="0"/>
              <a:t>V.N.Sukachev Institute of Forest SB RAS, Russia  </a:t>
            </a:r>
            <a:r>
              <a:rPr lang="en-US" sz="1400" baseline="30000" dirty="0"/>
              <a:t>5</a:t>
            </a:r>
            <a:r>
              <a:rPr lang="en-US" sz="1400" dirty="0"/>
              <a:t>Siberian Federal University, Russia  </a:t>
            </a:r>
            <a:r>
              <a:rPr lang="en-US" sz="1400" baseline="30000" dirty="0"/>
              <a:t>6</a:t>
            </a:r>
            <a:r>
              <a:rPr lang="en-US" sz="1400" dirty="0"/>
              <a:t>SUNY Buffalo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007B2-46ED-354B-8AF4-256C1336E5CE}"/>
              </a:ext>
            </a:extLst>
          </p:cNvPr>
          <p:cNvSpPr txBox="1"/>
          <p:nvPr/>
        </p:nvSpPr>
        <p:spPr>
          <a:xfrm>
            <a:off x="1371592" y="4347981"/>
            <a:ext cx="94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Arizona NASA Space Grant Statewide Symposium</a:t>
            </a:r>
          </a:p>
          <a:p>
            <a:pPr algn="ctr"/>
            <a:r>
              <a:rPr lang="en-US" sz="2400" b="1" dirty="0"/>
              <a:t>Tucson, AZ, April 23</a:t>
            </a:r>
            <a:r>
              <a:rPr lang="en-US" sz="2400" b="1" baseline="30000" dirty="0"/>
              <a:t>rd</a:t>
            </a:r>
            <a:r>
              <a:rPr lang="en-US" sz="2400" b="1" dirty="0"/>
              <a:t>,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E0EDF-061B-6F4B-AC7E-4CCE3F785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0" y="4949106"/>
            <a:ext cx="1002959" cy="1552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2CC43-B7B2-4843-8F2A-7EA718BA7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44" y="4949106"/>
            <a:ext cx="1474337" cy="1552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36E8F-9E7F-8F42-A2E5-388BFB65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38" y="5004496"/>
            <a:ext cx="3762232" cy="7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37286B-6C36-0D4D-A41D-8D0A5003DC4B}"/>
              </a:ext>
            </a:extLst>
          </p:cNvPr>
          <p:cNvGrpSpPr/>
          <p:nvPr/>
        </p:nvGrpSpPr>
        <p:grpSpPr>
          <a:xfrm>
            <a:off x="9138629" y="5886733"/>
            <a:ext cx="1975050" cy="636393"/>
            <a:chOff x="612775" y="419589"/>
            <a:chExt cx="3806825" cy="1298575"/>
          </a:xfrm>
        </p:grpSpPr>
        <p:pic>
          <p:nvPicPr>
            <p:cNvPr id="12" name="Picture 2" descr="USDA Logo and link">
              <a:extLst>
                <a:ext uri="{FF2B5EF4-FFF2-40B4-BE49-F238E27FC236}">
                  <a16:creationId xmlns:a16="http://schemas.microsoft.com/office/drawing/2014/main" id="{AC10A0CF-EB1F-DC4B-A75A-A15890E7E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419589"/>
              <a:ext cx="1896602" cy="129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C9C8D3EA-17E9-684C-AAAB-8CA74DFB0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712" y="419590"/>
              <a:ext cx="1926888" cy="129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5486AB0-73FF-E040-94D8-7F7A021A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393" y="6308299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288841-A02D-A446-8899-E676BE3680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06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EDC5D44-91B8-E841-A16E-EAA36352FD98}"/>
              </a:ext>
            </a:extLst>
          </p:cNvPr>
          <p:cNvSpPr txBox="1">
            <a:spLocks/>
          </p:cNvSpPr>
          <p:nvPr/>
        </p:nvSpPr>
        <p:spPr>
          <a:xfrm>
            <a:off x="9211101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pPr/>
              <a:t>10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E94B6-A666-1640-84EA-ECA1F6A14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219E2D-1CB9-E24A-9CF9-C267A59B2E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E3FB5B-56C7-0F4C-B107-78087A9BF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29" y="3508812"/>
            <a:ext cx="5135291" cy="3168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A0AAD-5E1D-644E-8E4E-9965E29C4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9" y="3508812"/>
            <a:ext cx="5135287" cy="3168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3D2BB-EDCF-E34D-846B-F8E3FB52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30" y="260787"/>
            <a:ext cx="5135291" cy="3155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1ADFCB-8444-4C4E-B294-06705485C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19" y="260787"/>
            <a:ext cx="5114132" cy="3155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FBAD26-3449-0A44-BF76-03F00B5B7FF9}"/>
              </a:ext>
            </a:extLst>
          </p:cNvPr>
          <p:cNvSpPr txBox="1"/>
          <p:nvPr/>
        </p:nvSpPr>
        <p:spPr>
          <a:xfrm>
            <a:off x="6852912" y="3741325"/>
            <a:ext cx="380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statistical differences diminish once irrigation is applied equally.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D6F7D-AF64-D949-B0A9-1D09D9F30086}"/>
              </a:ext>
            </a:extLst>
          </p:cNvPr>
          <p:cNvSpPr txBox="1"/>
          <p:nvPr/>
        </p:nvSpPr>
        <p:spPr>
          <a:xfrm>
            <a:off x="1459885" y="497698"/>
            <a:ext cx="312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Few, large events produce least total CO</a:t>
            </a:r>
            <a:r>
              <a:rPr lang="en-US" baseline="-25000" dirty="0"/>
              <a:t>2</a:t>
            </a:r>
            <a:r>
              <a:rPr lang="en-US" dirty="0"/>
              <a:t> efflux during summer.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40F520-B1A4-684F-9E41-7FEB734B2723}"/>
              </a:ext>
            </a:extLst>
          </p:cNvPr>
          <p:cNvSpPr txBox="1"/>
          <p:nvPr/>
        </p:nvSpPr>
        <p:spPr>
          <a:xfrm>
            <a:off x="6852912" y="650754"/>
            <a:ext cx="3606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S4 plots switched to highest efflux the following spring.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01491-F5BB-5B46-8402-D0A4BCBD2460}"/>
              </a:ext>
            </a:extLst>
          </p:cNvPr>
          <p:cNvSpPr txBox="1"/>
          <p:nvPr/>
        </p:nvSpPr>
        <p:spPr>
          <a:xfrm>
            <a:off x="-163412" y="140343"/>
            <a:ext cx="15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Results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06CEC5-2672-E648-8F10-13CC0947E9E7}"/>
              </a:ext>
            </a:extLst>
          </p:cNvPr>
          <p:cNvSpPr txBox="1"/>
          <p:nvPr/>
        </p:nvSpPr>
        <p:spPr>
          <a:xfrm>
            <a:off x="2668736" y="5046715"/>
            <a:ext cx="216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S1 = Many, small</a:t>
            </a:r>
          </a:p>
          <a:p>
            <a:pPr algn="ctr"/>
            <a:r>
              <a:rPr lang="en-US" sz="1600" b="1" dirty="0"/>
              <a:t>S4 = Few, large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BA2902-58F7-5144-8D11-4F2A3D90C045}"/>
              </a:ext>
            </a:extLst>
          </p:cNvPr>
          <p:cNvSpPr txBox="1"/>
          <p:nvPr/>
        </p:nvSpPr>
        <p:spPr>
          <a:xfrm>
            <a:off x="8465143" y="2395177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 in data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0443E4-8440-8B41-B162-D91B897D7FFE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9211101" y="1909011"/>
            <a:ext cx="0" cy="4861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6FB65A-B469-1247-83B7-1108851BF0C5}"/>
              </a:ext>
            </a:extLst>
          </p:cNvPr>
          <p:cNvSpPr txBox="1"/>
          <p:nvPr/>
        </p:nvSpPr>
        <p:spPr>
          <a:xfrm>
            <a:off x="2793563" y="5520078"/>
            <a:ext cx="1917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</a:t>
            </a:r>
            <a:r>
              <a:rPr lang="en-US" sz="1600" b="1" baseline="-25000" dirty="0"/>
              <a:t>s</a:t>
            </a:r>
            <a:r>
              <a:rPr lang="en-US" sz="1600" b="1" dirty="0"/>
              <a:t> = Soil CO</a:t>
            </a:r>
            <a:r>
              <a:rPr lang="en-US" sz="1600" b="1" baseline="-25000" dirty="0"/>
              <a:t>2</a:t>
            </a:r>
            <a:r>
              <a:rPr lang="en-US" sz="1600" b="1" dirty="0"/>
              <a:t> efflux</a:t>
            </a:r>
          </a:p>
        </p:txBody>
      </p:sp>
    </p:spTree>
    <p:extLst>
      <p:ext uri="{BB962C8B-B14F-4D97-AF65-F5344CB8AC3E}">
        <p14:creationId xmlns:p14="http://schemas.microsoft.com/office/powerpoint/2010/main" val="353117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3677-42EA-994D-BCA7-D3A77825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452" y="207318"/>
            <a:ext cx="4133091" cy="8190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B2FF1-8F44-7542-84F4-EB1B1559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77BAE-5556-624F-8B3A-D9BB5CA513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8D1DE-B7DD-034B-A9B6-84A2E413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6B6FB-904B-2847-8E20-CADDD4EDC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0412"/>
            <a:ext cx="5829149" cy="3596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AC74C7-B117-AF47-848A-1DD493D94381}"/>
              </a:ext>
            </a:extLst>
          </p:cNvPr>
          <p:cNvSpPr txBox="1"/>
          <p:nvPr/>
        </p:nvSpPr>
        <p:spPr>
          <a:xfrm>
            <a:off x="885805" y="900422"/>
            <a:ext cx="48476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Few, large rain events led to lower cumulative soil respiration in the warm season, which is caused by low efflux during the extended dry periods.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 summer repackaging ended, plots that had received few, large rain events </a:t>
            </a:r>
            <a:r>
              <a:rPr lang="en-US" sz="2400" b="1" dirty="0"/>
              <a:t>emitted more CO</a:t>
            </a:r>
            <a:r>
              <a:rPr lang="en-US" sz="2400" b="1" baseline="-25000" dirty="0"/>
              <a:t>2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We find a counteracting legacy effect of warm-season precipitation temporal repackaging on cool-season carbon budgets.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23D67-E304-874A-BE42-6B6D74C19AC5}"/>
              </a:ext>
            </a:extLst>
          </p:cNvPr>
          <p:cNvSpPr txBox="1"/>
          <p:nvPr/>
        </p:nvSpPr>
        <p:spPr>
          <a:xfrm>
            <a:off x="5962573" y="5151315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hypothesize that slightly greater cool-season litter inputs in the S4 treatment plots, which could lead to more microbial respiration, is linked to this.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1F1E86-FD6D-EF4E-BFCB-F1FBF486FC13}"/>
              </a:ext>
            </a:extLst>
          </p:cNvPr>
          <p:cNvSpPr txBox="1">
            <a:spLocks/>
          </p:cNvSpPr>
          <p:nvPr/>
        </p:nvSpPr>
        <p:spPr>
          <a:xfrm>
            <a:off x="6944028" y="804448"/>
            <a:ext cx="4133091" cy="819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+mn-lt"/>
              </a:rPr>
              <a:t>% Litter cover by treatment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42CDE-663C-5742-BEB0-0142F1F7A1E4}"/>
              </a:ext>
            </a:extLst>
          </p:cNvPr>
          <p:cNvSpPr txBox="1"/>
          <p:nvPr/>
        </p:nvSpPr>
        <p:spPr>
          <a:xfrm>
            <a:off x="10072015" y="1687945"/>
            <a:ext cx="216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S1 = Many, small</a:t>
            </a:r>
          </a:p>
          <a:p>
            <a:pPr algn="ctr"/>
            <a:r>
              <a:rPr lang="en-US" sz="1600" b="1" dirty="0"/>
              <a:t>S4 = Few, large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0448B4-7E28-F94D-B413-119774123B79}"/>
              </a:ext>
            </a:extLst>
          </p:cNvPr>
          <p:cNvSpPr txBox="1"/>
          <p:nvPr/>
        </p:nvSpPr>
        <p:spPr>
          <a:xfrm>
            <a:off x="6619245" y="1829185"/>
            <a:ext cx="228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Litter: Dead plant material on soil surface.</a:t>
            </a:r>
          </a:p>
        </p:txBody>
      </p:sp>
    </p:spTree>
    <p:extLst>
      <p:ext uri="{BB962C8B-B14F-4D97-AF65-F5344CB8AC3E}">
        <p14:creationId xmlns:p14="http://schemas.microsoft.com/office/powerpoint/2010/main" val="279809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6677-6885-A046-9A2A-367CBA35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07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1F5B6-43D4-9E41-9BAC-A778367A45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4C7F4-CC93-5645-8A1E-C26EFC82E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CD618B-C6B7-314A-835C-3511E035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29" y="216579"/>
            <a:ext cx="10456983" cy="6424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A3F02-FCEB-7540-B6A1-73A22AD8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655" y="145782"/>
            <a:ext cx="2648689" cy="789118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latin typeface="+mn-lt"/>
              </a:rPr>
              <a:t>Implications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CA21C-32F9-D943-874D-7D26294D2FE8}"/>
              </a:ext>
            </a:extLst>
          </p:cNvPr>
          <p:cNvSpPr txBox="1"/>
          <p:nvPr/>
        </p:nvSpPr>
        <p:spPr>
          <a:xfrm>
            <a:off x="9327922" y="288569"/>
            <a:ext cx="2167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S1 = Many, small</a:t>
            </a:r>
          </a:p>
          <a:p>
            <a:pPr algn="ctr"/>
            <a:r>
              <a:rPr lang="en-US" sz="1900" b="1" dirty="0"/>
              <a:t>S4 = Few, large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78E84-2A5D-4441-B586-1A0B91DD9CFE}"/>
              </a:ext>
            </a:extLst>
          </p:cNvPr>
          <p:cNvSpPr txBox="1"/>
          <p:nvPr/>
        </p:nvSpPr>
        <p:spPr>
          <a:xfrm>
            <a:off x="2109810" y="321526"/>
            <a:ext cx="22039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F</a:t>
            </a:r>
            <a:r>
              <a:rPr lang="en-US" sz="1900" b="1" baseline="-25000" dirty="0"/>
              <a:t>s</a:t>
            </a:r>
            <a:r>
              <a:rPr lang="en-US" sz="1900" b="1" dirty="0"/>
              <a:t> = Soil CO</a:t>
            </a:r>
            <a:r>
              <a:rPr lang="en-US" sz="1900" b="1" baseline="-25000" dirty="0"/>
              <a:t>2</a:t>
            </a:r>
            <a:r>
              <a:rPr lang="en-US" sz="1900" b="1" dirty="0"/>
              <a:t> efflux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D01A4-6251-0543-87A3-D623BC9362B9}"/>
              </a:ext>
            </a:extLst>
          </p:cNvPr>
          <p:cNvSpPr txBox="1"/>
          <p:nvPr/>
        </p:nvSpPr>
        <p:spPr>
          <a:xfrm>
            <a:off x="1879162" y="807081"/>
            <a:ext cx="5541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Evaluating soil respiration rates during the spring growing season is novel because ecological research in the Sonoran Desert most often focuses on the summer growing season.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35426-1747-CA40-9CC3-2EF52E558AD6}"/>
              </a:ext>
            </a:extLst>
          </p:cNvPr>
          <p:cNvSpPr txBox="1"/>
          <p:nvPr/>
        </p:nvSpPr>
        <p:spPr>
          <a:xfrm>
            <a:off x="4427622" y="3780803"/>
            <a:ext cx="5044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This work reveals that future monsoonal precipitation regimes of larger, less frequent events keeps more carbon in the soil, with only partial compensation by increased CO</a:t>
            </a:r>
            <a:r>
              <a:rPr lang="en-US" sz="2200" b="1" baseline="-25000" dirty="0"/>
              <a:t>2</a:t>
            </a:r>
            <a:r>
              <a:rPr lang="en-US" sz="2200" b="1" dirty="0"/>
              <a:t> efflux during the following cool season.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C4F64E-0712-A24E-9F41-63217A0AE3E8}"/>
              </a:ext>
            </a:extLst>
          </p:cNvPr>
          <p:cNvSpPr txBox="1"/>
          <p:nvPr/>
        </p:nvSpPr>
        <p:spPr>
          <a:xfrm>
            <a:off x="6762617" y="3303182"/>
            <a:ext cx="65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75FD5-EDB4-9643-A134-65F98D044F9B}"/>
              </a:ext>
            </a:extLst>
          </p:cNvPr>
          <p:cNvSpPr txBox="1"/>
          <p:nvPr/>
        </p:nvSpPr>
        <p:spPr>
          <a:xfrm>
            <a:off x="8670195" y="719169"/>
            <a:ext cx="65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BB9F46-112F-9B42-B76C-15DFA759135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091481" y="2887579"/>
            <a:ext cx="0" cy="4156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058FC7-4216-7849-8ECB-3543F60A29E3}"/>
              </a:ext>
            </a:extLst>
          </p:cNvPr>
          <p:cNvCxnSpPr>
            <a:cxnSpLocks/>
          </p:cNvCxnSpPr>
          <p:nvPr/>
        </p:nvCxnSpPr>
        <p:spPr>
          <a:xfrm>
            <a:off x="9193332" y="1076921"/>
            <a:ext cx="334919" cy="4421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28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0E00-01F9-6544-A4A9-FD1DC8E6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266"/>
            <a:ext cx="10515600" cy="8340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A1C87-33D7-9449-B0B6-8E3BA681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5237F4-5CB6-D146-9312-1555DADD8E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A1A0C-FBC7-B24F-A865-39A285513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99048-A836-554B-B7C3-8FA129489595}"/>
              </a:ext>
            </a:extLst>
          </p:cNvPr>
          <p:cNvSpPr txBox="1"/>
          <p:nvPr/>
        </p:nvSpPr>
        <p:spPr>
          <a:xfrm>
            <a:off x="838200" y="1299248"/>
            <a:ext cx="1051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Explore cool-season soil respiration over shorter time frames to compare treatment responses to individual irrigation applications.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Investigate how soil moisture and temperature control soil respiration during different periods of the year.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Analyze summer 2021 and subsequent cool-season soil respiration data to assess whether legacies extend to one year or more.</a:t>
            </a:r>
          </a:p>
        </p:txBody>
      </p:sp>
    </p:spTree>
    <p:extLst>
      <p:ext uri="{BB962C8B-B14F-4D97-AF65-F5344CB8AC3E}">
        <p14:creationId xmlns:p14="http://schemas.microsoft.com/office/powerpoint/2010/main" val="3879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531F-680D-5E46-8EAB-9CE03804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287"/>
            <a:ext cx="10515600" cy="75913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F9CC7-FEAD-5843-BCC8-B926681E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3E08D-7A29-004D-8929-5AB59F2600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15FBA-8D59-7C4D-A604-AA70EE0A2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48" y="5138272"/>
            <a:ext cx="880790" cy="1363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04E3F-3379-174D-85EA-A2001BB520D9}"/>
              </a:ext>
            </a:extLst>
          </p:cNvPr>
          <p:cNvSpPr txBox="1"/>
          <p:nvPr/>
        </p:nvSpPr>
        <p:spPr>
          <a:xfrm>
            <a:off x="689235" y="1411955"/>
            <a:ext cx="10813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would like to express gratitude to…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My co-authors for their guidance, ideas, and time.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Other RainMan affiliates for making field work a great time.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My family and friends for their love and support.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46656-E836-DD43-83D4-9FF031A31C84}"/>
              </a:ext>
            </a:extLst>
          </p:cNvPr>
          <p:cNvSpPr txBox="1"/>
          <p:nvPr/>
        </p:nvSpPr>
        <p:spPr>
          <a:xfrm>
            <a:off x="838201" y="3685684"/>
            <a:ext cx="1051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acknowledge support for this work provided by a NASA grant awarded to the Arizona/NASA Space Grant Consortium and the United States Department of Agriculture (USDA; cooperative agreement number 58-2022-8-010).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6DE89-7F0C-F64C-8D91-DAC5C524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11" y="5138272"/>
            <a:ext cx="1294749" cy="1363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D6BA3-78E3-3F41-9EE7-436CE87C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20" y="5452013"/>
            <a:ext cx="3762232" cy="7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9EB729-E545-2D48-9716-BA69E52E3E1D}"/>
              </a:ext>
            </a:extLst>
          </p:cNvPr>
          <p:cNvGrpSpPr/>
          <p:nvPr/>
        </p:nvGrpSpPr>
        <p:grpSpPr>
          <a:xfrm>
            <a:off x="9211101" y="5501976"/>
            <a:ext cx="1975050" cy="636393"/>
            <a:chOff x="612775" y="419589"/>
            <a:chExt cx="3806825" cy="1298575"/>
          </a:xfrm>
        </p:grpSpPr>
        <p:pic>
          <p:nvPicPr>
            <p:cNvPr id="12" name="Picture 2" descr="USDA Logo and link">
              <a:extLst>
                <a:ext uri="{FF2B5EF4-FFF2-40B4-BE49-F238E27FC236}">
                  <a16:creationId xmlns:a16="http://schemas.microsoft.com/office/drawing/2014/main" id="{C2B4A524-0ADB-3248-8FB7-6C476DC20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419589"/>
              <a:ext cx="1896602" cy="129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92DCE354-154D-F04B-A289-D54692CBE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712" y="419590"/>
              <a:ext cx="1926888" cy="129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078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0AB84-1E7A-8146-AE46-F56FBE00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206" y="6311379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15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F3138-CFE3-2344-8DA1-94C350F2C3F6}"/>
              </a:ext>
            </a:extLst>
          </p:cNvPr>
          <p:cNvSpPr txBox="1"/>
          <p:nvPr/>
        </p:nvSpPr>
        <p:spPr>
          <a:xfrm>
            <a:off x="2580806" y="2828835"/>
            <a:ext cx="7030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689C3-0F9D-0F4F-807C-EDE00647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5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5AED-8978-DB44-8B10-D10FA9F4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689"/>
            <a:ext cx="10515600" cy="9831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What is soil respiration?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6E9C0-B279-5F42-AE86-DD9B6F59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F0491-20FC-0841-90C9-B464054E53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7C83E-485E-F244-8C20-9DC08028E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92AFD-A8F3-3D44-A4B2-DDCA0F3A5BCC}"/>
              </a:ext>
            </a:extLst>
          </p:cNvPr>
          <p:cNvSpPr txBox="1"/>
          <p:nvPr/>
        </p:nvSpPr>
        <p:spPr>
          <a:xfrm>
            <a:off x="406825" y="1409032"/>
            <a:ext cx="50314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Soil respiration (CO</a:t>
            </a:r>
            <a:r>
              <a:rPr lang="en-US" sz="2400" baseline="-25000" dirty="0"/>
              <a:t>2</a:t>
            </a:r>
            <a:r>
              <a:rPr lang="en-US" sz="2400" dirty="0"/>
              <a:t> efflux) is an important but often overlooked component of ecosystem carbon balance with the atmosphere.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Derived from plant roots and microbial decomposition.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Controlled by the microbial community, substrate availability, moisture, and temperature.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A9EF7CA-9739-954E-98E2-9C4CEA05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59" y="1127729"/>
            <a:ext cx="6875303" cy="4753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6ABABA-F993-8E48-B55C-DD6636FC4162}"/>
              </a:ext>
            </a:extLst>
          </p:cNvPr>
          <p:cNvSpPr txBox="1"/>
          <p:nvPr/>
        </p:nvSpPr>
        <p:spPr>
          <a:xfrm>
            <a:off x="6890247" y="5788881"/>
            <a:ext cx="2748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Source: Luo &amp; Zhou, 2006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B5D263-3322-0F4F-8BF9-A473081989A5}"/>
              </a:ext>
            </a:extLst>
          </p:cNvPr>
          <p:cNvSpPr/>
          <p:nvPr/>
        </p:nvSpPr>
        <p:spPr>
          <a:xfrm>
            <a:off x="9211101" y="2935705"/>
            <a:ext cx="1873994" cy="338554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A4F44B-9728-624E-83E0-F9C5DD474A4D}"/>
              </a:ext>
            </a:extLst>
          </p:cNvPr>
          <p:cNvSpPr/>
          <p:nvPr/>
        </p:nvSpPr>
        <p:spPr>
          <a:xfrm>
            <a:off x="8614611" y="1700463"/>
            <a:ext cx="1844842" cy="25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2E78D-ED60-B241-8413-3C1DC0366E29}"/>
              </a:ext>
            </a:extLst>
          </p:cNvPr>
          <p:cNvSpPr txBox="1"/>
          <p:nvPr/>
        </p:nvSpPr>
        <p:spPr>
          <a:xfrm>
            <a:off x="8502316" y="1634915"/>
            <a:ext cx="2069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Ecosystem respiration </a:t>
            </a:r>
          </a:p>
        </p:txBody>
      </p:sp>
    </p:spTree>
    <p:extLst>
      <p:ext uri="{BB962C8B-B14F-4D97-AF65-F5344CB8AC3E}">
        <p14:creationId xmlns:p14="http://schemas.microsoft.com/office/powerpoint/2010/main" val="300791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8524B-B504-9E40-92B6-6FFC2EBA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158" y="6308224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A4E9E-190C-574F-92B1-B0CB26946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1F056E-B7F7-7A48-91A3-7813E6309F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AFE14-E6AC-7D42-BA67-F2BA37A3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05" y="945441"/>
            <a:ext cx="8919389" cy="5480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5718E9-8FDB-AB49-974B-764DA571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63"/>
            <a:ext cx="10515600" cy="9831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Irrigation treatments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B7F351-6F92-874B-BC48-BDA5E3B02D37}"/>
              </a:ext>
            </a:extLst>
          </p:cNvPr>
          <p:cNvSpPr txBox="1"/>
          <p:nvPr/>
        </p:nvSpPr>
        <p:spPr>
          <a:xfrm>
            <a:off x="0" y="180975"/>
            <a:ext cx="150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Background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6E3E9-02A3-E749-B0CA-E29CABF61E70}"/>
              </a:ext>
            </a:extLst>
          </p:cNvPr>
          <p:cNvSpPr txBox="1"/>
          <p:nvPr/>
        </p:nvSpPr>
        <p:spPr>
          <a:xfrm>
            <a:off x="4754489" y="1597119"/>
            <a:ext cx="4331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the southwestern U.S., monsoonal precipitation events are becoming less frequent yet more intense.</a:t>
            </a:r>
            <a:r>
              <a:rPr lang="en-US" sz="2400" baseline="30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D952A-1214-9E48-A339-3F2F5595A9C0}"/>
              </a:ext>
            </a:extLst>
          </p:cNvPr>
          <p:cNvSpPr txBox="1"/>
          <p:nvPr/>
        </p:nvSpPr>
        <p:spPr>
          <a:xfrm>
            <a:off x="3930119" y="6461944"/>
            <a:ext cx="4748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/>
              <a:t>1</a:t>
            </a:r>
            <a:r>
              <a:rPr lang="en-US" sz="1400" dirty="0"/>
              <a:t>Zhang et al., 2021 </a:t>
            </a:r>
            <a:endParaRPr lang="en-US" sz="1400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1394E4-9F58-D542-904F-40B61AACBFBE}"/>
              </a:ext>
            </a:extLst>
          </p:cNvPr>
          <p:cNvSpPr txBox="1"/>
          <p:nvPr/>
        </p:nvSpPr>
        <p:spPr>
          <a:xfrm>
            <a:off x="240648" y="1332646"/>
            <a:ext cx="1194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Summer monsoon growing season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C09E8-E8EC-2C41-90B4-06F5240D1358}"/>
              </a:ext>
            </a:extLst>
          </p:cNvPr>
          <p:cNvSpPr txBox="1"/>
          <p:nvPr/>
        </p:nvSpPr>
        <p:spPr>
          <a:xfrm>
            <a:off x="10535658" y="3449671"/>
            <a:ext cx="156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Subsequent cool season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294AED-3381-0042-9329-A1D4C59F2A3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435586" y="1994366"/>
            <a:ext cx="1435951" cy="7751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34F891-C371-3E44-AC01-9568C4B9B37D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160037" y="3803614"/>
            <a:ext cx="1375621" cy="7088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1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E64902-052B-AB42-B2A9-F51E9EBBE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9B0A65-F532-F44C-BF22-7C9737111E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DE054-7AAD-164C-9FFF-80F08CD5D24C}"/>
              </a:ext>
            </a:extLst>
          </p:cNvPr>
          <p:cNvSpPr txBox="1"/>
          <p:nvPr/>
        </p:nvSpPr>
        <p:spPr>
          <a:xfrm>
            <a:off x="0" y="180975"/>
            <a:ext cx="150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Background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57A7B5B-40F4-7445-A4C0-D6048C41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158" y="6308224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34F39F-8C7E-5B41-B373-D367614FDF63}"/>
              </a:ext>
            </a:extLst>
          </p:cNvPr>
          <p:cNvGrpSpPr/>
          <p:nvPr/>
        </p:nvGrpSpPr>
        <p:grpSpPr>
          <a:xfrm>
            <a:off x="1799075" y="2146968"/>
            <a:ext cx="8593849" cy="3910777"/>
            <a:chOff x="335823" y="1049866"/>
            <a:chExt cx="11520353" cy="541785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7AC0856-C7B4-9049-9EF0-96F06EED11FA}"/>
                </a:ext>
              </a:extLst>
            </p:cNvPr>
            <p:cNvSpPr/>
            <p:nvPr/>
          </p:nvSpPr>
          <p:spPr>
            <a:xfrm>
              <a:off x="420914" y="5077613"/>
              <a:ext cx="2754825" cy="44465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B9E916-CA64-4C4B-91B8-37B97C63B1D0}"/>
                </a:ext>
              </a:extLst>
            </p:cNvPr>
            <p:cNvSpPr/>
            <p:nvPr/>
          </p:nvSpPr>
          <p:spPr>
            <a:xfrm>
              <a:off x="3260829" y="5077613"/>
              <a:ext cx="2754825" cy="44465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1C8BA97-EEEC-F945-9892-8F7F03EE697F}"/>
                </a:ext>
              </a:extLst>
            </p:cNvPr>
            <p:cNvSpPr/>
            <p:nvPr/>
          </p:nvSpPr>
          <p:spPr>
            <a:xfrm>
              <a:off x="6099415" y="5077613"/>
              <a:ext cx="2754825" cy="44465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61DBF5-FEB4-D847-AD44-DDA9FEF05E4E}"/>
                </a:ext>
              </a:extLst>
            </p:cNvPr>
            <p:cNvSpPr/>
            <p:nvPr/>
          </p:nvSpPr>
          <p:spPr>
            <a:xfrm>
              <a:off x="8938001" y="5077613"/>
              <a:ext cx="2754825" cy="44465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551587F-5711-CF47-A561-798DF947EEB1}"/>
                </a:ext>
              </a:extLst>
            </p:cNvPr>
            <p:cNvSpPr txBox="1"/>
            <p:nvPr/>
          </p:nvSpPr>
          <p:spPr>
            <a:xfrm>
              <a:off x="974246" y="5453559"/>
              <a:ext cx="1753681" cy="100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9050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</a:rPr>
                <a:t>S1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5F98DEF-E518-D647-A147-A2679F3F8E41}"/>
                </a:ext>
              </a:extLst>
            </p:cNvPr>
            <p:cNvSpPr txBox="1"/>
            <p:nvPr/>
          </p:nvSpPr>
          <p:spPr>
            <a:xfrm>
              <a:off x="3981704" y="5461024"/>
              <a:ext cx="1468486" cy="1006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90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F0BBCE8-D905-7A43-BC91-991322DA2228}"/>
                </a:ext>
              </a:extLst>
            </p:cNvPr>
            <p:cNvSpPr txBox="1"/>
            <p:nvPr/>
          </p:nvSpPr>
          <p:spPr>
            <a:xfrm>
              <a:off x="6859932" y="5453559"/>
              <a:ext cx="1381613" cy="100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9050"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D7ABB6E-4907-4042-8558-60A383ACD950}"/>
                </a:ext>
              </a:extLst>
            </p:cNvPr>
            <p:cNvSpPr txBox="1"/>
            <p:nvPr/>
          </p:nvSpPr>
          <p:spPr>
            <a:xfrm>
              <a:off x="9581834" y="5440961"/>
              <a:ext cx="1467155" cy="100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9050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S4</a:t>
              </a:r>
            </a:p>
          </p:txBody>
        </p:sp>
        <p:pic>
          <p:nvPicPr>
            <p:cNvPr id="101" name="Graphic 22" descr="Water">
              <a:extLst>
                <a:ext uri="{FF2B5EF4-FFF2-40B4-BE49-F238E27FC236}">
                  <a16:creationId xmlns:a16="http://schemas.microsoft.com/office/drawing/2014/main" id="{6E385FC3-F31C-AD48-ACF8-72F5D8495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3828470"/>
              <a:ext cx="634196" cy="620184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A4E7A88-6E0A-0842-9854-457AE7A8000C}"/>
                </a:ext>
              </a:extLst>
            </p:cNvPr>
            <p:cNvGrpSpPr/>
            <p:nvPr/>
          </p:nvGrpSpPr>
          <p:grpSpPr>
            <a:xfrm>
              <a:off x="335823" y="4658306"/>
              <a:ext cx="2923677" cy="631884"/>
              <a:chOff x="34954" y="4574097"/>
              <a:chExt cx="3074565" cy="679508"/>
            </a:xfrm>
          </p:grpSpPr>
          <p:pic>
            <p:nvPicPr>
              <p:cNvPr id="168" name="Graphic 24" descr="Plant With Roots">
                <a:extLst>
                  <a:ext uri="{FF2B5EF4-FFF2-40B4-BE49-F238E27FC236}">
                    <a16:creationId xmlns:a16="http://schemas.microsoft.com/office/drawing/2014/main" id="{2D5920A0-7289-774A-80C1-52809E970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9" name="Graphic 26" descr="Plant With Roots">
                <a:extLst>
                  <a:ext uri="{FF2B5EF4-FFF2-40B4-BE49-F238E27FC236}">
                    <a16:creationId xmlns:a16="http://schemas.microsoft.com/office/drawing/2014/main" id="{0E593E43-5AD8-AD46-BCDB-1978F6C2F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91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70" name="Graphic 28" descr="Plant With Roots">
                <a:extLst>
                  <a:ext uri="{FF2B5EF4-FFF2-40B4-BE49-F238E27FC236}">
                    <a16:creationId xmlns:a16="http://schemas.microsoft.com/office/drawing/2014/main" id="{2FD732C6-75F9-6D4F-BAEC-083407A17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492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71" name="Graphic 30" descr="Plant With Roots">
                <a:extLst>
                  <a:ext uri="{FF2B5EF4-FFF2-40B4-BE49-F238E27FC236}">
                    <a16:creationId xmlns:a16="http://schemas.microsoft.com/office/drawing/2014/main" id="{EAD5EBDE-1151-2C4C-9E64-3315F6BA9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452" y="4580388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72" name="Graphic 32" descr="Plant With Roots">
                <a:extLst>
                  <a:ext uri="{FF2B5EF4-FFF2-40B4-BE49-F238E27FC236}">
                    <a16:creationId xmlns:a16="http://schemas.microsoft.com/office/drawing/2014/main" id="{F75FD4E3-A048-C544-9357-0FE382236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30" y="4586679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73" name="Graphic 34" descr="Plant With Roots">
                <a:extLst>
                  <a:ext uri="{FF2B5EF4-FFF2-40B4-BE49-F238E27FC236}">
                    <a16:creationId xmlns:a16="http://schemas.microsoft.com/office/drawing/2014/main" id="{2F6D528F-A461-C840-AD49-7679EC77D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593" y="4586679"/>
                <a:ext cx="666926" cy="666926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6A9BDDA-CB88-DC49-839F-0F5C3646EA26}"/>
                </a:ext>
              </a:extLst>
            </p:cNvPr>
            <p:cNvGrpSpPr/>
            <p:nvPr/>
          </p:nvGrpSpPr>
          <p:grpSpPr>
            <a:xfrm>
              <a:off x="3175073" y="4658306"/>
              <a:ext cx="2923677" cy="631884"/>
              <a:chOff x="34954" y="4574097"/>
              <a:chExt cx="3074565" cy="679508"/>
            </a:xfrm>
          </p:grpSpPr>
          <p:pic>
            <p:nvPicPr>
              <p:cNvPr id="162" name="Graphic 37" descr="Plant With Roots">
                <a:extLst>
                  <a:ext uri="{FF2B5EF4-FFF2-40B4-BE49-F238E27FC236}">
                    <a16:creationId xmlns:a16="http://schemas.microsoft.com/office/drawing/2014/main" id="{A6A6A155-D4F5-E843-8440-6A4F8B528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3" name="Graphic 38" descr="Plant With Roots">
                <a:extLst>
                  <a:ext uri="{FF2B5EF4-FFF2-40B4-BE49-F238E27FC236}">
                    <a16:creationId xmlns:a16="http://schemas.microsoft.com/office/drawing/2014/main" id="{1C67CF41-3518-4146-988A-C6A9CE8A8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91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4" name="Graphic 39" descr="Plant With Roots">
                <a:extLst>
                  <a:ext uri="{FF2B5EF4-FFF2-40B4-BE49-F238E27FC236}">
                    <a16:creationId xmlns:a16="http://schemas.microsoft.com/office/drawing/2014/main" id="{D3AE95D6-B782-DC45-A836-B0D5C865B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492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5" name="Graphic 40" descr="Plant With Roots">
                <a:extLst>
                  <a:ext uri="{FF2B5EF4-FFF2-40B4-BE49-F238E27FC236}">
                    <a16:creationId xmlns:a16="http://schemas.microsoft.com/office/drawing/2014/main" id="{BAD71D5A-8F5D-4047-B107-E74350B3D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452" y="4580388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6" name="Graphic 41" descr="Plant With Roots">
                <a:extLst>
                  <a:ext uri="{FF2B5EF4-FFF2-40B4-BE49-F238E27FC236}">
                    <a16:creationId xmlns:a16="http://schemas.microsoft.com/office/drawing/2014/main" id="{AF2918C1-2061-6147-BF27-4893BABDB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30" y="4586679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7" name="Graphic 42" descr="Plant With Roots">
                <a:extLst>
                  <a:ext uri="{FF2B5EF4-FFF2-40B4-BE49-F238E27FC236}">
                    <a16:creationId xmlns:a16="http://schemas.microsoft.com/office/drawing/2014/main" id="{83A4A19C-72EC-304B-B621-842A9D01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593" y="4586679"/>
                <a:ext cx="666926" cy="666926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F73E57F-858E-F54B-BE3E-33BA9E680C6D}"/>
                </a:ext>
              </a:extLst>
            </p:cNvPr>
            <p:cNvGrpSpPr/>
            <p:nvPr/>
          </p:nvGrpSpPr>
          <p:grpSpPr>
            <a:xfrm>
              <a:off x="6003023" y="4670006"/>
              <a:ext cx="2923677" cy="631884"/>
              <a:chOff x="34954" y="4574097"/>
              <a:chExt cx="3074565" cy="679508"/>
            </a:xfrm>
          </p:grpSpPr>
          <p:pic>
            <p:nvPicPr>
              <p:cNvPr id="156" name="Graphic 44" descr="Plant With Roots">
                <a:extLst>
                  <a:ext uri="{FF2B5EF4-FFF2-40B4-BE49-F238E27FC236}">
                    <a16:creationId xmlns:a16="http://schemas.microsoft.com/office/drawing/2014/main" id="{DCA6638F-BD69-FA4F-9558-64FE6AA1E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7" name="Graphic 45" descr="Plant With Roots">
                <a:extLst>
                  <a:ext uri="{FF2B5EF4-FFF2-40B4-BE49-F238E27FC236}">
                    <a16:creationId xmlns:a16="http://schemas.microsoft.com/office/drawing/2014/main" id="{6A1DC2F7-A930-C641-9B92-6737116D6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91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8" name="Graphic 46" descr="Plant With Roots">
                <a:extLst>
                  <a:ext uri="{FF2B5EF4-FFF2-40B4-BE49-F238E27FC236}">
                    <a16:creationId xmlns:a16="http://schemas.microsoft.com/office/drawing/2014/main" id="{AC15369A-A05E-5E4F-A0F9-4E83E75FE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492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9" name="Graphic 47" descr="Plant With Roots">
                <a:extLst>
                  <a:ext uri="{FF2B5EF4-FFF2-40B4-BE49-F238E27FC236}">
                    <a16:creationId xmlns:a16="http://schemas.microsoft.com/office/drawing/2014/main" id="{0C8EF066-E757-384C-A3C2-7D63B6686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452" y="4580388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0" name="Graphic 48" descr="Plant With Roots">
                <a:extLst>
                  <a:ext uri="{FF2B5EF4-FFF2-40B4-BE49-F238E27FC236}">
                    <a16:creationId xmlns:a16="http://schemas.microsoft.com/office/drawing/2014/main" id="{B8451E2F-445D-4046-AB25-1FA64411A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30" y="4586679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61" name="Graphic 49" descr="Plant With Roots">
                <a:extLst>
                  <a:ext uri="{FF2B5EF4-FFF2-40B4-BE49-F238E27FC236}">
                    <a16:creationId xmlns:a16="http://schemas.microsoft.com/office/drawing/2014/main" id="{8A4C6B01-4B61-2241-AFDD-FEB1591AB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593" y="4586679"/>
                <a:ext cx="666926" cy="666926"/>
              </a:xfrm>
              <a:prstGeom prst="rect">
                <a:avLst/>
              </a:prstGeom>
            </p:spPr>
          </p:pic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B14658B-2BD2-794B-BAB9-06AB26631683}"/>
                </a:ext>
              </a:extLst>
            </p:cNvPr>
            <p:cNvGrpSpPr/>
            <p:nvPr/>
          </p:nvGrpSpPr>
          <p:grpSpPr>
            <a:xfrm>
              <a:off x="8853575" y="4681707"/>
              <a:ext cx="2923677" cy="631884"/>
              <a:chOff x="34954" y="4574097"/>
              <a:chExt cx="3074565" cy="679508"/>
            </a:xfrm>
          </p:grpSpPr>
          <p:pic>
            <p:nvPicPr>
              <p:cNvPr id="150" name="Graphic 51" descr="Plant With Roots">
                <a:extLst>
                  <a:ext uri="{FF2B5EF4-FFF2-40B4-BE49-F238E27FC236}">
                    <a16:creationId xmlns:a16="http://schemas.microsoft.com/office/drawing/2014/main" id="{DE76B8FB-588B-1A47-88F8-D474AA921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1" name="Graphic 52" descr="Plant With Roots">
                <a:extLst>
                  <a:ext uri="{FF2B5EF4-FFF2-40B4-BE49-F238E27FC236}">
                    <a16:creationId xmlns:a16="http://schemas.microsoft.com/office/drawing/2014/main" id="{03D1F64B-6A8D-3348-9015-D01AB8C0B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914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2" name="Graphic 53" descr="Plant With Roots">
                <a:extLst>
                  <a:ext uri="{FF2B5EF4-FFF2-40B4-BE49-F238E27FC236}">
                    <a16:creationId xmlns:a16="http://schemas.microsoft.com/office/drawing/2014/main" id="{D2AA1CDF-FD51-9F46-8D6D-1573F9CD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492" y="4574097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3" name="Graphic 54" descr="Plant With Roots">
                <a:extLst>
                  <a:ext uri="{FF2B5EF4-FFF2-40B4-BE49-F238E27FC236}">
                    <a16:creationId xmlns:a16="http://schemas.microsoft.com/office/drawing/2014/main" id="{66F8BBBB-406A-8C4E-8C97-A6EEC15F2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452" y="4580388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4" name="Graphic 55" descr="Plant With Roots">
                <a:extLst>
                  <a:ext uri="{FF2B5EF4-FFF2-40B4-BE49-F238E27FC236}">
                    <a16:creationId xmlns:a16="http://schemas.microsoft.com/office/drawing/2014/main" id="{BAC3E1EB-C92E-034D-B665-0F748907D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30" y="4586679"/>
                <a:ext cx="666926" cy="666926"/>
              </a:xfrm>
              <a:prstGeom prst="rect">
                <a:avLst/>
              </a:prstGeom>
            </p:spPr>
          </p:pic>
          <p:pic>
            <p:nvPicPr>
              <p:cNvPr id="155" name="Graphic 56" descr="Plant With Roots">
                <a:extLst>
                  <a:ext uri="{FF2B5EF4-FFF2-40B4-BE49-F238E27FC236}">
                    <a16:creationId xmlns:a16="http://schemas.microsoft.com/office/drawing/2014/main" id="{FD043F46-1AC2-C147-9E6A-85B848CA6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2593" y="4586679"/>
                <a:ext cx="666926" cy="666926"/>
              </a:xfrm>
              <a:prstGeom prst="rect">
                <a:avLst/>
              </a:prstGeom>
            </p:spPr>
          </p:pic>
        </p:grpSp>
        <p:pic>
          <p:nvPicPr>
            <p:cNvPr id="106" name="Graphic 58" descr="Water">
              <a:extLst>
                <a:ext uri="{FF2B5EF4-FFF2-40B4-BE49-F238E27FC236}">
                  <a16:creationId xmlns:a16="http://schemas.microsoft.com/office/drawing/2014/main" id="{203CFCDD-A8FB-B84A-87A3-9E2BFCEEE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23" y="3822619"/>
              <a:ext cx="634196" cy="620184"/>
            </a:xfrm>
            <a:prstGeom prst="rect">
              <a:avLst/>
            </a:prstGeom>
          </p:spPr>
        </p:pic>
        <p:pic>
          <p:nvPicPr>
            <p:cNvPr id="107" name="Graphic 60" descr="Water">
              <a:extLst>
                <a:ext uri="{FF2B5EF4-FFF2-40B4-BE49-F238E27FC236}">
                  <a16:creationId xmlns:a16="http://schemas.microsoft.com/office/drawing/2014/main" id="{5614E42F-12DF-5945-ADB3-2E80CCA07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031" y="3831395"/>
              <a:ext cx="634196" cy="620184"/>
            </a:xfrm>
            <a:prstGeom prst="rect">
              <a:avLst/>
            </a:prstGeom>
          </p:spPr>
        </p:pic>
        <p:pic>
          <p:nvPicPr>
            <p:cNvPr id="108" name="Graphic 62" descr="Water">
              <a:extLst>
                <a:ext uri="{FF2B5EF4-FFF2-40B4-BE49-F238E27FC236}">
                  <a16:creationId xmlns:a16="http://schemas.microsoft.com/office/drawing/2014/main" id="{4CEE5BDF-626B-A14F-9010-5CD761455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39" y="3832367"/>
              <a:ext cx="634196" cy="620184"/>
            </a:xfrm>
            <a:prstGeom prst="rect">
              <a:avLst/>
            </a:prstGeom>
          </p:spPr>
        </p:pic>
        <p:pic>
          <p:nvPicPr>
            <p:cNvPr id="109" name="Graphic 64" descr="Water">
              <a:extLst>
                <a:ext uri="{FF2B5EF4-FFF2-40B4-BE49-F238E27FC236}">
                  <a16:creationId xmlns:a16="http://schemas.microsoft.com/office/drawing/2014/main" id="{53926B00-53D1-2144-A7CD-ECB1F13A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149" y="3840170"/>
              <a:ext cx="634196" cy="620184"/>
            </a:xfrm>
            <a:prstGeom prst="rect">
              <a:avLst/>
            </a:prstGeom>
          </p:spPr>
        </p:pic>
        <p:pic>
          <p:nvPicPr>
            <p:cNvPr id="110" name="Graphic 66" descr="Water">
              <a:extLst>
                <a:ext uri="{FF2B5EF4-FFF2-40B4-BE49-F238E27FC236}">
                  <a16:creationId xmlns:a16="http://schemas.microsoft.com/office/drawing/2014/main" id="{A3E424CE-058D-6640-A2A9-B5296102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3176110"/>
              <a:ext cx="634196" cy="620184"/>
            </a:xfrm>
            <a:prstGeom prst="rect">
              <a:avLst/>
            </a:prstGeom>
          </p:spPr>
        </p:pic>
        <p:pic>
          <p:nvPicPr>
            <p:cNvPr id="111" name="Graphic 68" descr="Water">
              <a:extLst>
                <a:ext uri="{FF2B5EF4-FFF2-40B4-BE49-F238E27FC236}">
                  <a16:creationId xmlns:a16="http://schemas.microsoft.com/office/drawing/2014/main" id="{9B068EF0-BAC1-3740-B4E3-1FCD50B62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23" y="3170259"/>
              <a:ext cx="634196" cy="620184"/>
            </a:xfrm>
            <a:prstGeom prst="rect">
              <a:avLst/>
            </a:prstGeom>
          </p:spPr>
        </p:pic>
        <p:pic>
          <p:nvPicPr>
            <p:cNvPr id="112" name="Graphic 70" descr="Water">
              <a:extLst>
                <a:ext uri="{FF2B5EF4-FFF2-40B4-BE49-F238E27FC236}">
                  <a16:creationId xmlns:a16="http://schemas.microsoft.com/office/drawing/2014/main" id="{82CEC230-78C3-0244-8D3C-FCDF1DCAD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031" y="3179034"/>
              <a:ext cx="634196" cy="620184"/>
            </a:xfrm>
            <a:prstGeom prst="rect">
              <a:avLst/>
            </a:prstGeom>
          </p:spPr>
        </p:pic>
        <p:pic>
          <p:nvPicPr>
            <p:cNvPr id="113" name="Graphic 72" descr="Water">
              <a:extLst>
                <a:ext uri="{FF2B5EF4-FFF2-40B4-BE49-F238E27FC236}">
                  <a16:creationId xmlns:a16="http://schemas.microsoft.com/office/drawing/2014/main" id="{8ECB4BED-6287-4E41-B561-4DEBF17B9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39" y="3180007"/>
              <a:ext cx="634196" cy="620184"/>
            </a:xfrm>
            <a:prstGeom prst="rect">
              <a:avLst/>
            </a:prstGeom>
          </p:spPr>
        </p:pic>
        <p:pic>
          <p:nvPicPr>
            <p:cNvPr id="114" name="Graphic 74" descr="Water">
              <a:extLst>
                <a:ext uri="{FF2B5EF4-FFF2-40B4-BE49-F238E27FC236}">
                  <a16:creationId xmlns:a16="http://schemas.microsoft.com/office/drawing/2014/main" id="{EBF2180B-769F-B145-89B9-CA868D47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149" y="3187810"/>
              <a:ext cx="634196" cy="620184"/>
            </a:xfrm>
            <a:prstGeom prst="rect">
              <a:avLst/>
            </a:prstGeom>
          </p:spPr>
        </p:pic>
        <p:pic>
          <p:nvPicPr>
            <p:cNvPr id="115" name="Graphic 76" descr="Water">
              <a:extLst>
                <a:ext uri="{FF2B5EF4-FFF2-40B4-BE49-F238E27FC236}">
                  <a16:creationId xmlns:a16="http://schemas.microsoft.com/office/drawing/2014/main" id="{CF90C87B-2B2A-0040-94F2-C3CE49B3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2514972"/>
              <a:ext cx="634196" cy="620184"/>
            </a:xfrm>
            <a:prstGeom prst="rect">
              <a:avLst/>
            </a:prstGeom>
          </p:spPr>
        </p:pic>
        <p:pic>
          <p:nvPicPr>
            <p:cNvPr id="116" name="Graphic 78" descr="Water">
              <a:extLst>
                <a:ext uri="{FF2B5EF4-FFF2-40B4-BE49-F238E27FC236}">
                  <a16:creationId xmlns:a16="http://schemas.microsoft.com/office/drawing/2014/main" id="{C16B71AD-51E2-0D48-B650-2AAD98057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23" y="2509121"/>
              <a:ext cx="634196" cy="620184"/>
            </a:xfrm>
            <a:prstGeom prst="rect">
              <a:avLst/>
            </a:prstGeom>
          </p:spPr>
        </p:pic>
        <p:pic>
          <p:nvPicPr>
            <p:cNvPr id="117" name="Graphic 80" descr="Water">
              <a:extLst>
                <a:ext uri="{FF2B5EF4-FFF2-40B4-BE49-F238E27FC236}">
                  <a16:creationId xmlns:a16="http://schemas.microsoft.com/office/drawing/2014/main" id="{23A45433-D3E1-A542-951C-A512F1E46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031" y="2517896"/>
              <a:ext cx="634196" cy="620184"/>
            </a:xfrm>
            <a:prstGeom prst="rect">
              <a:avLst/>
            </a:prstGeom>
          </p:spPr>
        </p:pic>
        <p:pic>
          <p:nvPicPr>
            <p:cNvPr id="118" name="Graphic 82" descr="Water">
              <a:extLst>
                <a:ext uri="{FF2B5EF4-FFF2-40B4-BE49-F238E27FC236}">
                  <a16:creationId xmlns:a16="http://schemas.microsoft.com/office/drawing/2014/main" id="{7AC330FE-87AB-0745-A789-D36A7912E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39" y="2518869"/>
              <a:ext cx="634196" cy="620184"/>
            </a:xfrm>
            <a:prstGeom prst="rect">
              <a:avLst/>
            </a:prstGeom>
          </p:spPr>
        </p:pic>
        <p:pic>
          <p:nvPicPr>
            <p:cNvPr id="119" name="Graphic 84" descr="Water">
              <a:extLst>
                <a:ext uri="{FF2B5EF4-FFF2-40B4-BE49-F238E27FC236}">
                  <a16:creationId xmlns:a16="http://schemas.microsoft.com/office/drawing/2014/main" id="{0F9554FD-FCAC-8F46-85C2-75D071761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149" y="2526672"/>
              <a:ext cx="634196" cy="620184"/>
            </a:xfrm>
            <a:prstGeom prst="rect">
              <a:avLst/>
            </a:prstGeom>
          </p:spPr>
        </p:pic>
        <p:pic>
          <p:nvPicPr>
            <p:cNvPr id="120" name="Graphic 86" descr="Water">
              <a:extLst>
                <a:ext uri="{FF2B5EF4-FFF2-40B4-BE49-F238E27FC236}">
                  <a16:creationId xmlns:a16="http://schemas.microsoft.com/office/drawing/2014/main" id="{5616E3FB-98F6-8C47-88F0-1AC9E9E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4" y="1836283"/>
              <a:ext cx="634196" cy="620184"/>
            </a:xfrm>
            <a:prstGeom prst="rect">
              <a:avLst/>
            </a:prstGeom>
          </p:spPr>
        </p:pic>
        <p:pic>
          <p:nvPicPr>
            <p:cNvPr id="121" name="Graphic 88" descr="Water">
              <a:extLst>
                <a:ext uri="{FF2B5EF4-FFF2-40B4-BE49-F238E27FC236}">
                  <a16:creationId xmlns:a16="http://schemas.microsoft.com/office/drawing/2014/main" id="{B46980A1-BBFB-7F44-9518-B585CE746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23" y="1830432"/>
              <a:ext cx="634196" cy="620184"/>
            </a:xfrm>
            <a:prstGeom prst="rect">
              <a:avLst/>
            </a:prstGeom>
          </p:spPr>
        </p:pic>
        <p:pic>
          <p:nvPicPr>
            <p:cNvPr id="122" name="Graphic 90" descr="Water">
              <a:extLst>
                <a:ext uri="{FF2B5EF4-FFF2-40B4-BE49-F238E27FC236}">
                  <a16:creationId xmlns:a16="http://schemas.microsoft.com/office/drawing/2014/main" id="{A138F113-E2CD-DC4B-B703-EE7D26BBE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031" y="1839207"/>
              <a:ext cx="634196" cy="620184"/>
            </a:xfrm>
            <a:prstGeom prst="rect">
              <a:avLst/>
            </a:prstGeom>
          </p:spPr>
        </p:pic>
        <p:pic>
          <p:nvPicPr>
            <p:cNvPr id="123" name="Graphic 92" descr="Water">
              <a:extLst>
                <a:ext uri="{FF2B5EF4-FFF2-40B4-BE49-F238E27FC236}">
                  <a16:creationId xmlns:a16="http://schemas.microsoft.com/office/drawing/2014/main" id="{1EC5B01A-A0EB-8942-AE29-707BC6ACC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39" y="1840180"/>
              <a:ext cx="634196" cy="620184"/>
            </a:xfrm>
            <a:prstGeom prst="rect">
              <a:avLst/>
            </a:prstGeom>
          </p:spPr>
        </p:pic>
        <p:pic>
          <p:nvPicPr>
            <p:cNvPr id="124" name="Graphic 94" descr="Water">
              <a:extLst>
                <a:ext uri="{FF2B5EF4-FFF2-40B4-BE49-F238E27FC236}">
                  <a16:creationId xmlns:a16="http://schemas.microsoft.com/office/drawing/2014/main" id="{13A5C3A5-7B9C-574D-BD1D-F44ED118B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149" y="1847983"/>
              <a:ext cx="634196" cy="620184"/>
            </a:xfrm>
            <a:prstGeom prst="rect">
              <a:avLst/>
            </a:prstGeom>
          </p:spPr>
        </p:pic>
        <p:pic>
          <p:nvPicPr>
            <p:cNvPr id="125" name="Graphic 96" descr="Water">
              <a:extLst>
                <a:ext uri="{FF2B5EF4-FFF2-40B4-BE49-F238E27FC236}">
                  <a16:creationId xmlns:a16="http://schemas.microsoft.com/office/drawing/2014/main" id="{DD63AF5F-8371-0A44-8204-5DF6190D2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22" y="1173683"/>
              <a:ext cx="634196" cy="620184"/>
            </a:xfrm>
            <a:prstGeom prst="rect">
              <a:avLst/>
            </a:prstGeom>
          </p:spPr>
        </p:pic>
        <p:pic>
          <p:nvPicPr>
            <p:cNvPr id="126" name="Graphic 98" descr="Water">
              <a:extLst>
                <a:ext uri="{FF2B5EF4-FFF2-40B4-BE49-F238E27FC236}">
                  <a16:creationId xmlns:a16="http://schemas.microsoft.com/office/drawing/2014/main" id="{29D46B41-5106-CA4E-9BD4-1000F1216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031" y="1167832"/>
              <a:ext cx="634196" cy="620184"/>
            </a:xfrm>
            <a:prstGeom prst="rect">
              <a:avLst/>
            </a:prstGeom>
          </p:spPr>
        </p:pic>
        <p:pic>
          <p:nvPicPr>
            <p:cNvPr id="127" name="Graphic 100" descr="Water">
              <a:extLst>
                <a:ext uri="{FF2B5EF4-FFF2-40B4-BE49-F238E27FC236}">
                  <a16:creationId xmlns:a16="http://schemas.microsoft.com/office/drawing/2014/main" id="{F46B7028-B344-DF4A-9F6C-865B10C6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39" y="1176608"/>
              <a:ext cx="634196" cy="620184"/>
            </a:xfrm>
            <a:prstGeom prst="rect">
              <a:avLst/>
            </a:prstGeom>
          </p:spPr>
        </p:pic>
        <p:pic>
          <p:nvPicPr>
            <p:cNvPr id="128" name="Graphic 102" descr="Water">
              <a:extLst>
                <a:ext uri="{FF2B5EF4-FFF2-40B4-BE49-F238E27FC236}">
                  <a16:creationId xmlns:a16="http://schemas.microsoft.com/office/drawing/2014/main" id="{34A72E81-C338-7242-B129-CCCC354E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374" y="3624486"/>
              <a:ext cx="891460" cy="871763"/>
            </a:xfrm>
            <a:prstGeom prst="rect">
              <a:avLst/>
            </a:prstGeom>
          </p:spPr>
        </p:pic>
        <p:pic>
          <p:nvPicPr>
            <p:cNvPr id="129" name="Graphic 104" descr="Water">
              <a:extLst>
                <a:ext uri="{FF2B5EF4-FFF2-40B4-BE49-F238E27FC236}">
                  <a16:creationId xmlns:a16="http://schemas.microsoft.com/office/drawing/2014/main" id="{EEAB3100-4A35-C647-81C2-C71FC16DF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534" y="3612782"/>
              <a:ext cx="891460" cy="871763"/>
            </a:xfrm>
            <a:prstGeom prst="rect">
              <a:avLst/>
            </a:prstGeom>
          </p:spPr>
        </p:pic>
        <p:pic>
          <p:nvPicPr>
            <p:cNvPr id="130" name="Graphic 106" descr="Water">
              <a:extLst>
                <a:ext uri="{FF2B5EF4-FFF2-40B4-BE49-F238E27FC236}">
                  <a16:creationId xmlns:a16="http://schemas.microsoft.com/office/drawing/2014/main" id="{DD1C5B81-CCCE-4849-85EF-ADD8AF47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780" y="3620586"/>
              <a:ext cx="891460" cy="871763"/>
            </a:xfrm>
            <a:prstGeom prst="rect">
              <a:avLst/>
            </a:prstGeom>
          </p:spPr>
        </p:pic>
        <p:pic>
          <p:nvPicPr>
            <p:cNvPr id="131" name="Graphic 108" descr="Water">
              <a:extLst>
                <a:ext uri="{FF2B5EF4-FFF2-40B4-BE49-F238E27FC236}">
                  <a16:creationId xmlns:a16="http://schemas.microsoft.com/office/drawing/2014/main" id="{F258563E-820D-E147-B51A-01315041A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940" y="3621561"/>
              <a:ext cx="891460" cy="871763"/>
            </a:xfrm>
            <a:prstGeom prst="rect">
              <a:avLst/>
            </a:prstGeom>
          </p:spPr>
        </p:pic>
        <p:pic>
          <p:nvPicPr>
            <p:cNvPr id="132" name="Graphic 110" descr="Water">
              <a:extLst>
                <a:ext uri="{FF2B5EF4-FFF2-40B4-BE49-F238E27FC236}">
                  <a16:creationId xmlns:a16="http://schemas.microsoft.com/office/drawing/2014/main" id="{6B93135D-2B7B-7D4E-A6CA-1E8BE037F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374" y="2398748"/>
              <a:ext cx="891460" cy="871763"/>
            </a:xfrm>
            <a:prstGeom prst="rect">
              <a:avLst/>
            </a:prstGeom>
          </p:spPr>
        </p:pic>
        <p:pic>
          <p:nvPicPr>
            <p:cNvPr id="133" name="Graphic 112" descr="Water">
              <a:extLst>
                <a:ext uri="{FF2B5EF4-FFF2-40B4-BE49-F238E27FC236}">
                  <a16:creationId xmlns:a16="http://schemas.microsoft.com/office/drawing/2014/main" id="{802AB388-C5B3-8045-85C9-C560BB247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534" y="2387044"/>
              <a:ext cx="891460" cy="871763"/>
            </a:xfrm>
            <a:prstGeom prst="rect">
              <a:avLst/>
            </a:prstGeom>
          </p:spPr>
        </p:pic>
        <p:pic>
          <p:nvPicPr>
            <p:cNvPr id="134" name="Graphic 114" descr="Water">
              <a:extLst>
                <a:ext uri="{FF2B5EF4-FFF2-40B4-BE49-F238E27FC236}">
                  <a16:creationId xmlns:a16="http://schemas.microsoft.com/office/drawing/2014/main" id="{B26DF8E6-8F5E-C94C-99B4-F590B18A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780" y="2394848"/>
              <a:ext cx="891460" cy="871763"/>
            </a:xfrm>
            <a:prstGeom prst="rect">
              <a:avLst/>
            </a:prstGeom>
          </p:spPr>
        </p:pic>
        <p:pic>
          <p:nvPicPr>
            <p:cNvPr id="135" name="Graphic 116" descr="Water">
              <a:extLst>
                <a:ext uri="{FF2B5EF4-FFF2-40B4-BE49-F238E27FC236}">
                  <a16:creationId xmlns:a16="http://schemas.microsoft.com/office/drawing/2014/main" id="{4280FC69-730B-D648-A5C9-F61F3CD1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940" y="2395822"/>
              <a:ext cx="891460" cy="871763"/>
            </a:xfrm>
            <a:prstGeom prst="rect">
              <a:avLst/>
            </a:prstGeom>
          </p:spPr>
        </p:pic>
        <p:pic>
          <p:nvPicPr>
            <p:cNvPr id="136" name="Graphic 118" descr="Water">
              <a:extLst>
                <a:ext uri="{FF2B5EF4-FFF2-40B4-BE49-F238E27FC236}">
                  <a16:creationId xmlns:a16="http://schemas.microsoft.com/office/drawing/2014/main" id="{BAEE7993-44B8-C14F-AE29-9952646F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017" y="1166373"/>
              <a:ext cx="891460" cy="871763"/>
            </a:xfrm>
            <a:prstGeom prst="rect">
              <a:avLst/>
            </a:prstGeom>
          </p:spPr>
        </p:pic>
        <p:pic>
          <p:nvPicPr>
            <p:cNvPr id="137" name="Graphic 120" descr="Water">
              <a:extLst>
                <a:ext uri="{FF2B5EF4-FFF2-40B4-BE49-F238E27FC236}">
                  <a16:creationId xmlns:a16="http://schemas.microsoft.com/office/drawing/2014/main" id="{255EBF78-D0AF-C442-83B2-BB2229C7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177" y="1154669"/>
              <a:ext cx="891460" cy="871763"/>
            </a:xfrm>
            <a:prstGeom prst="rect">
              <a:avLst/>
            </a:prstGeom>
          </p:spPr>
        </p:pic>
        <p:pic>
          <p:nvPicPr>
            <p:cNvPr id="138" name="Graphic 122" descr="Water">
              <a:extLst>
                <a:ext uri="{FF2B5EF4-FFF2-40B4-BE49-F238E27FC236}">
                  <a16:creationId xmlns:a16="http://schemas.microsoft.com/office/drawing/2014/main" id="{3D1A4C9E-4E5D-264A-9B20-23663116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423" y="1162473"/>
              <a:ext cx="891460" cy="871763"/>
            </a:xfrm>
            <a:prstGeom prst="rect">
              <a:avLst/>
            </a:prstGeom>
          </p:spPr>
        </p:pic>
        <p:pic>
          <p:nvPicPr>
            <p:cNvPr id="139" name="Graphic 124" descr="Water">
              <a:extLst>
                <a:ext uri="{FF2B5EF4-FFF2-40B4-BE49-F238E27FC236}">
                  <a16:creationId xmlns:a16="http://schemas.microsoft.com/office/drawing/2014/main" id="{82C1693E-ABD8-AC4C-9093-18D58457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583" y="1163447"/>
              <a:ext cx="891460" cy="871763"/>
            </a:xfrm>
            <a:prstGeom prst="rect">
              <a:avLst/>
            </a:prstGeom>
          </p:spPr>
        </p:pic>
        <p:pic>
          <p:nvPicPr>
            <p:cNvPr id="140" name="Graphic 126" descr="Water">
              <a:extLst>
                <a:ext uri="{FF2B5EF4-FFF2-40B4-BE49-F238E27FC236}">
                  <a16:creationId xmlns:a16="http://schemas.microsoft.com/office/drawing/2014/main" id="{F3CB45B3-5E78-754E-8C22-CB45C6F6C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088" y="3196665"/>
              <a:ext cx="1394484" cy="1363674"/>
            </a:xfrm>
            <a:prstGeom prst="rect">
              <a:avLst/>
            </a:prstGeom>
          </p:spPr>
        </p:pic>
        <p:pic>
          <p:nvPicPr>
            <p:cNvPr id="141" name="Graphic 132" descr="Water">
              <a:extLst>
                <a:ext uri="{FF2B5EF4-FFF2-40B4-BE49-F238E27FC236}">
                  <a16:creationId xmlns:a16="http://schemas.microsoft.com/office/drawing/2014/main" id="{EB35946C-2F1F-9549-A381-AB30712A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019" y="3203494"/>
              <a:ext cx="1394484" cy="1363674"/>
            </a:xfrm>
            <a:prstGeom prst="rect">
              <a:avLst/>
            </a:prstGeom>
          </p:spPr>
        </p:pic>
        <p:pic>
          <p:nvPicPr>
            <p:cNvPr id="142" name="Graphic 134" descr="Water">
              <a:extLst>
                <a:ext uri="{FF2B5EF4-FFF2-40B4-BE49-F238E27FC236}">
                  <a16:creationId xmlns:a16="http://schemas.microsoft.com/office/drawing/2014/main" id="{550C8C73-294B-1644-8590-BB3D2DE40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528" y="3196665"/>
              <a:ext cx="1394484" cy="1363674"/>
            </a:xfrm>
            <a:prstGeom prst="rect">
              <a:avLst/>
            </a:prstGeom>
          </p:spPr>
        </p:pic>
        <p:pic>
          <p:nvPicPr>
            <p:cNvPr id="143" name="Graphic 136" descr="Water">
              <a:extLst>
                <a:ext uri="{FF2B5EF4-FFF2-40B4-BE49-F238E27FC236}">
                  <a16:creationId xmlns:a16="http://schemas.microsoft.com/office/drawing/2014/main" id="{F11FABE4-292C-804C-97F8-5220F9DEC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839" y="1114954"/>
              <a:ext cx="1394484" cy="1363674"/>
            </a:xfrm>
            <a:prstGeom prst="rect">
              <a:avLst/>
            </a:prstGeom>
          </p:spPr>
        </p:pic>
        <p:pic>
          <p:nvPicPr>
            <p:cNvPr id="144" name="Graphic 138" descr="Water">
              <a:extLst>
                <a:ext uri="{FF2B5EF4-FFF2-40B4-BE49-F238E27FC236}">
                  <a16:creationId xmlns:a16="http://schemas.microsoft.com/office/drawing/2014/main" id="{E0D5B670-1ED2-1144-9B5D-1CC860405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770" y="1121783"/>
              <a:ext cx="1394484" cy="1363674"/>
            </a:xfrm>
            <a:prstGeom prst="rect">
              <a:avLst/>
            </a:prstGeom>
          </p:spPr>
        </p:pic>
        <p:pic>
          <p:nvPicPr>
            <p:cNvPr id="145" name="Graphic 140" descr="Water">
              <a:extLst>
                <a:ext uri="{FF2B5EF4-FFF2-40B4-BE49-F238E27FC236}">
                  <a16:creationId xmlns:a16="http://schemas.microsoft.com/office/drawing/2014/main" id="{44374BD9-2D09-7843-B80A-35A9AA741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279" y="1114954"/>
              <a:ext cx="1394484" cy="1363674"/>
            </a:xfrm>
            <a:prstGeom prst="rect">
              <a:avLst/>
            </a:prstGeom>
          </p:spPr>
        </p:pic>
        <p:pic>
          <p:nvPicPr>
            <p:cNvPr id="146" name="Graphic 142" descr="Water">
              <a:extLst>
                <a:ext uri="{FF2B5EF4-FFF2-40B4-BE49-F238E27FC236}">
                  <a16:creationId xmlns:a16="http://schemas.microsoft.com/office/drawing/2014/main" id="{EFAF3F72-37B7-4540-9ADE-B1DE316D5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587" y="2791908"/>
              <a:ext cx="1865684" cy="1824462"/>
            </a:xfrm>
            <a:prstGeom prst="rect">
              <a:avLst/>
            </a:prstGeom>
          </p:spPr>
        </p:pic>
        <p:pic>
          <p:nvPicPr>
            <p:cNvPr id="147" name="Graphic 144" descr="Water">
              <a:extLst>
                <a:ext uri="{FF2B5EF4-FFF2-40B4-BE49-F238E27FC236}">
                  <a16:creationId xmlns:a16="http://schemas.microsoft.com/office/drawing/2014/main" id="{43360C31-6EED-5345-B77B-D5BBA31C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492" y="2802411"/>
              <a:ext cx="1865684" cy="1824462"/>
            </a:xfrm>
            <a:prstGeom prst="rect">
              <a:avLst/>
            </a:prstGeom>
          </p:spPr>
        </p:pic>
        <p:pic>
          <p:nvPicPr>
            <p:cNvPr id="148" name="Graphic 146" descr="Water">
              <a:extLst>
                <a:ext uri="{FF2B5EF4-FFF2-40B4-BE49-F238E27FC236}">
                  <a16:creationId xmlns:a16="http://schemas.microsoft.com/office/drawing/2014/main" id="{9E1F0439-A64F-AF48-8BE7-0E7095EF9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587" y="1049866"/>
              <a:ext cx="1865684" cy="1824462"/>
            </a:xfrm>
            <a:prstGeom prst="rect">
              <a:avLst/>
            </a:prstGeom>
          </p:spPr>
        </p:pic>
        <p:pic>
          <p:nvPicPr>
            <p:cNvPr id="149" name="Graphic 148" descr="Water">
              <a:extLst>
                <a:ext uri="{FF2B5EF4-FFF2-40B4-BE49-F238E27FC236}">
                  <a16:creationId xmlns:a16="http://schemas.microsoft.com/office/drawing/2014/main" id="{2606B3AA-B8E9-4940-9D85-258C204C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492" y="1060368"/>
              <a:ext cx="1865684" cy="1824462"/>
            </a:xfrm>
            <a:prstGeom prst="rect">
              <a:avLst/>
            </a:prstGeom>
          </p:spPr>
        </p:pic>
      </p:grpSp>
      <p:sp>
        <p:nvSpPr>
          <p:cNvPr id="174" name="Title 1">
            <a:extLst>
              <a:ext uri="{FF2B5EF4-FFF2-40B4-BE49-F238E27FC236}">
                <a16:creationId xmlns:a16="http://schemas.microsoft.com/office/drawing/2014/main" id="{BD9F58EE-5EC1-1948-AD9F-FF189659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698"/>
            <a:ext cx="10515600" cy="9831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Temporal repackaging of summer precipitation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F2FB63E-AAD5-5844-B86B-F171114FC29E}"/>
              </a:ext>
            </a:extLst>
          </p:cNvPr>
          <p:cNvSpPr txBox="1"/>
          <p:nvPr/>
        </p:nvSpPr>
        <p:spPr>
          <a:xfrm>
            <a:off x="183226" y="1396602"/>
            <a:ext cx="1484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Many, small events with short dry intervals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C519A084-F9FC-9344-89A5-B9125142B45B}"/>
              </a:ext>
            </a:extLst>
          </p:cNvPr>
          <p:cNvCxnSpPr>
            <a:cxnSpLocks/>
          </p:cNvCxnSpPr>
          <p:nvPr/>
        </p:nvCxnSpPr>
        <p:spPr>
          <a:xfrm>
            <a:off x="1646067" y="2013963"/>
            <a:ext cx="517142" cy="5491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B685D2B0-ACCC-0F41-ABF7-0E18357ED7FE}"/>
              </a:ext>
            </a:extLst>
          </p:cNvPr>
          <p:cNvSpPr txBox="1"/>
          <p:nvPr/>
        </p:nvSpPr>
        <p:spPr>
          <a:xfrm>
            <a:off x="10521304" y="1396602"/>
            <a:ext cx="1484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Few, large events with longer dry intervals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D0282226-6658-ED4F-B769-5A20B25C6A18}"/>
              </a:ext>
            </a:extLst>
          </p:cNvPr>
          <p:cNvCxnSpPr>
            <a:cxnSpLocks/>
            <a:stCxn id="180" idx="1"/>
          </p:cNvCxnSpPr>
          <p:nvPr/>
        </p:nvCxnSpPr>
        <p:spPr>
          <a:xfrm flipH="1">
            <a:off x="9988900" y="2058322"/>
            <a:ext cx="532404" cy="397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3A006306-5B34-F140-ADFC-A034D9CD4499}"/>
              </a:ext>
            </a:extLst>
          </p:cNvPr>
          <p:cNvSpPr txBox="1"/>
          <p:nvPr/>
        </p:nvSpPr>
        <p:spPr>
          <a:xfrm>
            <a:off x="3869751" y="1354420"/>
            <a:ext cx="219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Long-term average</a:t>
            </a: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30B67FC1-E232-0647-8CFB-6E945484EC86}"/>
              </a:ext>
            </a:extLst>
          </p:cNvPr>
          <p:cNvCxnSpPr>
            <a:cxnSpLocks/>
          </p:cNvCxnSpPr>
          <p:nvPr/>
        </p:nvCxnSpPr>
        <p:spPr>
          <a:xfrm>
            <a:off x="5008420" y="1755233"/>
            <a:ext cx="0" cy="5332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0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E05F87-1993-764E-965D-7124645FBF1C}"/>
              </a:ext>
            </a:extLst>
          </p:cNvPr>
          <p:cNvSpPr txBox="1">
            <a:spLocks/>
          </p:cNvSpPr>
          <p:nvPr/>
        </p:nvSpPr>
        <p:spPr>
          <a:xfrm>
            <a:off x="9204158" y="6308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pPr/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EAD13-63D2-CE4D-B106-B393099D9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DF8E6-95EA-3048-9A12-E7E8D550BF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C0CD9-BA48-F04B-8A84-A055610EEDFC}"/>
              </a:ext>
            </a:extLst>
          </p:cNvPr>
          <p:cNvSpPr txBox="1"/>
          <p:nvPr/>
        </p:nvSpPr>
        <p:spPr>
          <a:xfrm>
            <a:off x="0" y="180975"/>
            <a:ext cx="150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Background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FAD3C4-B28A-B542-B7C0-F68D3820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475531"/>
            <a:ext cx="3509211" cy="9876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Larger and less frequent events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B57A183-A89B-E140-8182-03B334136AC3}"/>
              </a:ext>
            </a:extLst>
          </p:cNvPr>
          <p:cNvSpPr txBox="1">
            <a:spLocks/>
          </p:cNvSpPr>
          <p:nvPr/>
        </p:nvSpPr>
        <p:spPr>
          <a:xfrm>
            <a:off x="4263190" y="475531"/>
            <a:ext cx="3509211" cy="987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Less available moisture in biologically active soil layers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F950BEA-7558-644D-BC14-061EA555F5AD}"/>
              </a:ext>
            </a:extLst>
          </p:cNvPr>
          <p:cNvSpPr txBox="1">
            <a:spLocks/>
          </p:cNvSpPr>
          <p:nvPr/>
        </p:nvSpPr>
        <p:spPr>
          <a:xfrm>
            <a:off x="4341394" y="3054961"/>
            <a:ext cx="3509211" cy="98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210E5D-FC08-B542-B2E6-BD90F74308C3}"/>
              </a:ext>
            </a:extLst>
          </p:cNvPr>
          <p:cNvSpPr txBox="1">
            <a:spLocks/>
          </p:cNvSpPr>
          <p:nvPr/>
        </p:nvSpPr>
        <p:spPr>
          <a:xfrm>
            <a:off x="8744952" y="475531"/>
            <a:ext cx="3216443" cy="98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Less total summer soil respiration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1F7CD0-8169-EC42-8483-C76A38065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29" y="1757757"/>
            <a:ext cx="7706424" cy="473488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6BEA5D-4D35-D04A-875C-AF7405DBE1A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288632" y="962526"/>
            <a:ext cx="974558" cy="68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F5E0F7-9FB9-EB46-A802-9EC124DE19E9}"/>
              </a:ext>
            </a:extLst>
          </p:cNvPr>
          <p:cNvCxnSpPr>
            <a:cxnSpLocks/>
          </p:cNvCxnSpPr>
          <p:nvPr/>
        </p:nvCxnSpPr>
        <p:spPr>
          <a:xfrm>
            <a:off x="7770394" y="969366"/>
            <a:ext cx="974558" cy="68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D086CF-4E92-4A43-99FB-E36296286B26}"/>
              </a:ext>
            </a:extLst>
          </p:cNvPr>
          <p:cNvSpPr txBox="1"/>
          <p:nvPr/>
        </p:nvSpPr>
        <p:spPr>
          <a:xfrm>
            <a:off x="8860255" y="2417037"/>
            <a:ext cx="3216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It is unknown if temporal repackaging of summer precipitation continues to influence soil respiration the following spring, i.e., a ‘</a:t>
            </a:r>
            <a:r>
              <a:rPr lang="en-US" sz="2400" b="1" u="sng" dirty="0"/>
              <a:t>legacy effect</a:t>
            </a:r>
            <a:r>
              <a:rPr lang="en-US" sz="2400" b="1" dirty="0"/>
              <a:t>’.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3CEFC3-B9BE-E54F-912C-75D9CF839BC6}"/>
              </a:ext>
            </a:extLst>
          </p:cNvPr>
          <p:cNvSpPr txBox="1"/>
          <p:nvPr/>
        </p:nvSpPr>
        <p:spPr>
          <a:xfrm>
            <a:off x="6095999" y="1831001"/>
            <a:ext cx="216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S1 = Many, small</a:t>
            </a:r>
          </a:p>
          <a:p>
            <a:pPr algn="ctr"/>
            <a:r>
              <a:rPr lang="en-US" b="1" dirty="0"/>
              <a:t>S4 = Few, large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68575-EFD6-004A-A354-B9D248E48000}"/>
              </a:ext>
            </a:extLst>
          </p:cNvPr>
          <p:cNvSpPr txBox="1"/>
          <p:nvPr/>
        </p:nvSpPr>
        <p:spPr>
          <a:xfrm>
            <a:off x="1601908" y="1969500"/>
            <a:ext cx="196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baseline="-25000" dirty="0"/>
              <a:t>s</a:t>
            </a:r>
            <a:r>
              <a:rPr lang="en-US" b="1" dirty="0"/>
              <a:t> = Soil CO</a:t>
            </a:r>
            <a:r>
              <a:rPr lang="en-US" b="1" baseline="-25000" dirty="0"/>
              <a:t>2</a:t>
            </a:r>
            <a:r>
              <a:rPr lang="en-US" b="1" dirty="0"/>
              <a:t> efflux</a:t>
            </a:r>
          </a:p>
        </p:txBody>
      </p:sp>
    </p:spTree>
    <p:extLst>
      <p:ext uri="{BB962C8B-B14F-4D97-AF65-F5344CB8AC3E}">
        <p14:creationId xmlns:p14="http://schemas.microsoft.com/office/powerpoint/2010/main" val="29760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5E60-AA2C-304F-8DFB-984E8F30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0450"/>
            <a:ext cx="10515600" cy="8041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8A29-5124-5B41-A566-FB3B5775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2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EA4DE-CD09-6541-BC7F-64FC8E3C0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FC7DD-97D3-E24D-8CB7-980CC5145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5C0F5-1498-194B-8988-16104038990B}"/>
              </a:ext>
            </a:extLst>
          </p:cNvPr>
          <p:cNvSpPr txBox="1"/>
          <p:nvPr/>
        </p:nvSpPr>
        <p:spPr>
          <a:xfrm>
            <a:off x="1261767" y="1669130"/>
            <a:ext cx="9668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Does the temporal repackaging of summer growing season precipitation alter the soil CO</a:t>
            </a:r>
            <a:r>
              <a:rPr lang="en-US" sz="4000" baseline="-25000" dirty="0"/>
              <a:t>2</a:t>
            </a:r>
            <a:r>
              <a:rPr lang="en-US" sz="4000" dirty="0"/>
              <a:t> efflux during subsequent seasons?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If so, how long does the legacy effect last and what might be driving it?</a:t>
            </a:r>
          </a:p>
        </p:txBody>
      </p:sp>
    </p:spTree>
    <p:extLst>
      <p:ext uri="{BB962C8B-B14F-4D97-AF65-F5344CB8AC3E}">
        <p14:creationId xmlns:p14="http://schemas.microsoft.com/office/powerpoint/2010/main" val="4040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2CCA-0021-4B4B-8E23-12A223B4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19" y="451497"/>
            <a:ext cx="5434559" cy="7291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C7DA7-845C-4546-9B6D-FC8CE5BF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260CC-9E42-C14D-97BC-A817C3204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D3CEF-1374-5D43-85DD-DD05A4ED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328C5-E232-CF48-89CE-F5CD18F4C46C}"/>
              </a:ext>
            </a:extLst>
          </p:cNvPr>
          <p:cNvSpPr txBox="1"/>
          <p:nvPr/>
        </p:nvSpPr>
        <p:spPr>
          <a:xfrm>
            <a:off x="613926" y="1180654"/>
            <a:ext cx="63593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Data collected at RainManSR, a multi-year rainfall manipulation experimental site.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Automated in-situ chambers measure soil respiration hourly.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July 2020 through May 2021.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Two replicates of the four irrigation treatments (n = 2  per treatment).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E41DBB-3555-ED4C-BC22-746652F3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48" y="3309697"/>
            <a:ext cx="2251653" cy="3002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D6AB9-C2C5-7B48-A074-77D3D26D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874" y="3309696"/>
            <a:ext cx="2251653" cy="3002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78DB30-5391-E444-80D5-A2DE6E90D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745" y="321746"/>
            <a:ext cx="3785878" cy="2839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815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B217B0-C332-EE40-A5EE-29F05707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8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3BE3C-0BA3-E74C-97A8-BCC080E4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A53EE-7875-CA4E-8864-2C1848216C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94E21-8387-0C4B-BDB2-8AEF4AE3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04" y="1009680"/>
            <a:ext cx="9196401" cy="5650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782133-7FD1-6549-ADD3-1B18E4DD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4422"/>
            <a:ext cx="10515600" cy="983128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+mn-lt"/>
              </a:rPr>
              <a:t>Keeping the irrigation regime in mind…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51B39-AA02-BC4D-A62A-B9D65953A81D}"/>
              </a:ext>
            </a:extLst>
          </p:cNvPr>
          <p:cNvSpPr txBox="1"/>
          <p:nvPr/>
        </p:nvSpPr>
        <p:spPr>
          <a:xfrm>
            <a:off x="8521515" y="1057550"/>
            <a:ext cx="216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S1 = Many, small</a:t>
            </a:r>
          </a:p>
          <a:p>
            <a:pPr algn="ctr"/>
            <a:r>
              <a:rPr lang="en-US" b="1" dirty="0"/>
              <a:t>S4 = Few, large</a:t>
            </a:r>
          </a:p>
        </p:txBody>
      </p:sp>
    </p:spTree>
    <p:extLst>
      <p:ext uri="{BB962C8B-B14F-4D97-AF65-F5344CB8AC3E}">
        <p14:creationId xmlns:p14="http://schemas.microsoft.com/office/powerpoint/2010/main" val="151900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B217B0-C332-EE40-A5EE-29F05707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311900"/>
            <a:ext cx="2743200" cy="365125"/>
          </a:xfrm>
        </p:spPr>
        <p:txBody>
          <a:bodyPr/>
          <a:lstStyle/>
          <a:p>
            <a:fld id="{F731DEDF-C3D6-1D4E-A36A-B9345CF6CC92}" type="slidenum">
              <a:rPr lang="en-US" sz="1400" smtClean="0">
                <a:solidFill>
                  <a:schemeClr val="tx1"/>
                </a:solidFill>
              </a:rPr>
              <a:t>9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3BE3C-0BA3-E74C-97A8-BCC080E4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" y="5689355"/>
            <a:ext cx="637871" cy="987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A53EE-7875-CA4E-8864-2C1848216C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E6D47-0B16-C849-BC03-0F03E732E338}"/>
              </a:ext>
            </a:extLst>
          </p:cNvPr>
          <p:cNvSpPr txBox="1"/>
          <p:nvPr/>
        </p:nvSpPr>
        <p:spPr>
          <a:xfrm>
            <a:off x="-163412" y="140343"/>
            <a:ext cx="15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F4CA0-A147-964F-A273-57542E66C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46" y="785177"/>
            <a:ext cx="9502907" cy="5838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AA3BA4-2F7F-E248-8A8C-073E647D0EE8}"/>
              </a:ext>
            </a:extLst>
          </p:cNvPr>
          <p:cNvSpPr txBox="1"/>
          <p:nvPr/>
        </p:nvSpPr>
        <p:spPr>
          <a:xfrm>
            <a:off x="8831890" y="839121"/>
            <a:ext cx="216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S1 = Many, small</a:t>
            </a:r>
          </a:p>
          <a:p>
            <a:pPr algn="ctr"/>
            <a:r>
              <a:rPr lang="en-US" b="1" dirty="0"/>
              <a:t>S4 = Few, large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426D8-8E38-EA47-998D-BB69F4F3159B}"/>
              </a:ext>
            </a:extLst>
          </p:cNvPr>
          <p:cNvSpPr txBox="1"/>
          <p:nvPr/>
        </p:nvSpPr>
        <p:spPr>
          <a:xfrm>
            <a:off x="1630817" y="170372"/>
            <a:ext cx="8930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Weekly average soil CO</a:t>
            </a:r>
            <a:r>
              <a:rPr lang="en-US" sz="2600" b="1" baseline="-25000" dirty="0"/>
              <a:t>2</a:t>
            </a:r>
            <a:r>
              <a:rPr lang="en-US" sz="2600" b="1" dirty="0"/>
              <a:t> efflux by treatment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F73D3-8F68-C746-B28A-A4D07152107C}"/>
              </a:ext>
            </a:extLst>
          </p:cNvPr>
          <p:cNvSpPr txBox="1"/>
          <p:nvPr/>
        </p:nvSpPr>
        <p:spPr>
          <a:xfrm>
            <a:off x="3531928" y="1305968"/>
            <a:ext cx="54364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Variation among treatments short-lived.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Water inputs and temperature strongly control soil respiration.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Lag effect in plots receiving few, large events.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94CE6-4140-1440-B24F-4704513461EF}"/>
              </a:ext>
            </a:extLst>
          </p:cNvPr>
          <p:cNvSpPr txBox="1"/>
          <p:nvPr/>
        </p:nvSpPr>
        <p:spPr>
          <a:xfrm>
            <a:off x="1882440" y="5104580"/>
            <a:ext cx="129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Extended dry intervals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BA39F-3665-5A47-993B-80B31E6EEF10}"/>
              </a:ext>
            </a:extLst>
          </p:cNvPr>
          <p:cNvSpPr txBox="1"/>
          <p:nvPr/>
        </p:nvSpPr>
        <p:spPr>
          <a:xfrm>
            <a:off x="3531928" y="5104580"/>
            <a:ext cx="121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Low soil CO</a:t>
            </a:r>
            <a:r>
              <a:rPr lang="en-US" sz="1600" b="1" baseline="-25000" dirty="0"/>
              <a:t>2</a:t>
            </a:r>
            <a:r>
              <a:rPr lang="en-US" sz="1600" b="1" dirty="0"/>
              <a:t> efflux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BBD98C-876B-824C-8B3A-422C3C23EB8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3181852" y="5396967"/>
            <a:ext cx="453094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A443D9-C904-E848-BD2F-88E6694EF327}"/>
              </a:ext>
            </a:extLst>
          </p:cNvPr>
          <p:cNvSpPr txBox="1"/>
          <p:nvPr/>
        </p:nvSpPr>
        <p:spPr>
          <a:xfrm>
            <a:off x="5949430" y="4488958"/>
            <a:ext cx="149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 in data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8222B2-B059-CF4C-9296-B4AA81642F95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6695388" y="4858290"/>
            <a:ext cx="0" cy="681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6C6D3B2-E0B4-4B4F-9ED3-C091F7FB2753}"/>
              </a:ext>
            </a:extLst>
          </p:cNvPr>
          <p:cNvSpPr txBox="1"/>
          <p:nvPr/>
        </p:nvSpPr>
        <p:spPr>
          <a:xfrm>
            <a:off x="1882440" y="893442"/>
            <a:ext cx="196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baseline="-25000" dirty="0"/>
              <a:t>s</a:t>
            </a:r>
            <a:r>
              <a:rPr lang="en-US" b="1" dirty="0"/>
              <a:t> = Soil CO</a:t>
            </a:r>
            <a:r>
              <a:rPr lang="en-US" b="1" baseline="-25000" dirty="0"/>
              <a:t>2</a:t>
            </a:r>
            <a:r>
              <a:rPr lang="en-US" b="1" dirty="0"/>
              <a:t> efflux</a:t>
            </a:r>
          </a:p>
        </p:txBody>
      </p:sp>
    </p:spTree>
    <p:extLst>
      <p:ext uri="{BB962C8B-B14F-4D97-AF65-F5344CB8AC3E}">
        <p14:creationId xmlns:p14="http://schemas.microsoft.com/office/powerpoint/2010/main" val="2658571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22500</TotalTime>
  <Words>822</Words>
  <Application>Microsoft Macintosh PowerPoint</Application>
  <PresentationFormat>Widescreen</PresentationFormat>
  <Paragraphs>120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Persistence of soil respiration legacies induced by temporally repackaged summer rainfall in Sonoran Desert grasslands </vt:lpstr>
      <vt:lpstr>What is soil respiration?</vt:lpstr>
      <vt:lpstr>Irrigation treatments</vt:lpstr>
      <vt:lpstr>Temporal repackaging of summer precipitation</vt:lpstr>
      <vt:lpstr>Larger and less frequent events </vt:lpstr>
      <vt:lpstr>Questions</vt:lpstr>
      <vt:lpstr>Methods</vt:lpstr>
      <vt:lpstr>Keeping the irrigation regime in mind…</vt:lpstr>
      <vt:lpstr>PowerPoint Presentation</vt:lpstr>
      <vt:lpstr>PowerPoint Presentation</vt:lpstr>
      <vt:lpstr>Conclusions</vt:lpstr>
      <vt:lpstr>Implications</vt:lpstr>
      <vt:lpstr>Future Work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Blais, Jake Joshua - (jakeblaisbmx)</dc:creator>
  <cp:lastModifiedBy>Blais, Jake Joshua - (jakeblaisbmx)</cp:lastModifiedBy>
  <cp:revision>142</cp:revision>
  <dcterms:created xsi:type="dcterms:W3CDTF">2022-03-21T22:54:23Z</dcterms:created>
  <dcterms:modified xsi:type="dcterms:W3CDTF">2022-04-07T23:39:43Z</dcterms:modified>
</cp:coreProperties>
</file>